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media/image1.svg" ContentType="image/svg+xml"/>
  <Override PartName="/ppt/media/image2.svg" ContentType="image/svg+xml"/>
  <Override PartName="/ppt/media/image3.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5"/>
  </p:notesMasterIdLst>
  <p:sldIdLst>
    <p:sldId id="256" r:id="rId4"/>
    <p:sldId id="257" r:id="rId6"/>
    <p:sldId id="345" r:id="rId7"/>
    <p:sldId id="296" r:id="rId8"/>
    <p:sldId id="346" r:id="rId9"/>
    <p:sldId id="297" r:id="rId10"/>
    <p:sldId id="348" r:id="rId11"/>
    <p:sldId id="349" r:id="rId12"/>
    <p:sldId id="351" r:id="rId13"/>
    <p:sldId id="350" r:id="rId14"/>
    <p:sldId id="352" r:id="rId15"/>
    <p:sldId id="311" r:id="rId16"/>
    <p:sldId id="304" r:id="rId17"/>
    <p:sldId id="315" r:id="rId18"/>
    <p:sldId id="298" r:id="rId19"/>
    <p:sldId id="336" r:id="rId20"/>
    <p:sldId id="337" r:id="rId21"/>
    <p:sldId id="299" r:id="rId22"/>
    <p:sldId id="300" r:id="rId23"/>
    <p:sldId id="316" r:id="rId24"/>
    <p:sldId id="347" r:id="rId25"/>
    <p:sldId id="318" r:id="rId26"/>
    <p:sldId id="332" r:id="rId27"/>
    <p:sldId id="313" r:id="rId28"/>
    <p:sldId id="338" r:id="rId29"/>
    <p:sldId id="339" r:id="rId30"/>
    <p:sldId id="340" r:id="rId31"/>
    <p:sldId id="341" r:id="rId32"/>
    <p:sldId id="314" r:id="rId33"/>
    <p:sldId id="342" r:id="rId34"/>
    <p:sldId id="343" r:id="rId35"/>
    <p:sldId id="284" r:id="rId36"/>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4A42"/>
    <a:srgbClr val="B58867"/>
    <a:srgbClr val="DC6219"/>
    <a:srgbClr val="371209"/>
    <a:srgbClr val="D9D9D9"/>
    <a:srgbClr val="F28F14"/>
    <a:srgbClr val="657D9D"/>
    <a:srgbClr val="C00000"/>
    <a:srgbClr val="9FE3F4"/>
    <a:srgbClr val="EE7D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765" autoAdjust="0"/>
    <p:restoredTop sz="96405"/>
  </p:normalViewPr>
  <p:slideViewPr>
    <p:cSldViewPr>
      <p:cViewPr varScale="1">
        <p:scale>
          <a:sx n="93" d="100"/>
          <a:sy n="93" d="100"/>
        </p:scale>
        <p:origin x="232" y="928"/>
      </p:cViewPr>
      <p:guideLst>
        <p:guide orient="horz" pos="2195"/>
        <p:guide pos="3840"/>
      </p:guideLst>
    </p:cSldViewPr>
  </p:slideViewPr>
  <p:notesTextViewPr>
    <p:cViewPr>
      <p:scale>
        <a:sx n="1" d="1"/>
        <a:sy n="1" d="1"/>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E:\&#26410;&#25104;&#24180;&#20154;&#34920;&#26684;0223.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26410;&#25104;&#24180;&#20154;&#32593;&#32476;&#26435;&#30410;&#20445;&#25252;\&#25968;&#25454;&#20998;&#26512;\0222\&#28385;&#24847;&#24230;.xlsx" TargetMode="External"/></Relationships>
</file>

<file path=ppt/charts/_rels/chart3.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E:\&#26410;&#25104;&#24180;&#20154;0222.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26410;&#25104;&#24180;&#20154;&#32593;&#32476;&#26435;&#30410;&#20445;&#25252;\&#25968;&#25454;&#20998;&#26512;\0222\&#28385;&#24847;&#24230;.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24037;&#20316;&#31807;1"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D:\&#26410;&#25104;&#24180;&#20154;&#32593;&#32476;&#26435;&#30410;&#20445;&#25252;\&#25968;&#25454;&#20998;&#26512;\0222\&#28385;&#24847;&#24230;.xlsx" TargetMode="External"/></Relationships>
</file>

<file path=ppt/charts/_rels/chart7.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file:///E:\&#26410;&#25104;&#24180;&#20154;&#34920;&#26684;0223.xlsx" TargetMode="External"/></Relationships>
</file>

<file path=ppt/charts/_rels/chart8.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file:///E:\&#26410;&#25104;&#24180;&#20154;&#34920;&#26684;022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B58867"/>
            </a:solidFill>
            <a:ln>
              <a:noFill/>
            </a:ln>
            <a:effectLst>
              <a:outerShdw blurRad="57150" dist="19050" dir="5400000" algn="ctr" rotWithShape="0">
                <a:srgbClr val="000000">
                  <a:alpha val="63000"/>
                </a:srgbClr>
              </a:outerShdw>
            </a:effectLst>
          </c:spPr>
          <c:invertIfNegative val="0"/>
          <c:dLbls>
            <c:numFmt formatCode="0.0%" sourceLinked="0"/>
            <c:spPr>
              <a:noFill/>
              <a:ln>
                <a:noFill/>
              </a:ln>
              <a:effectLst/>
            </c:spPr>
            <c:txPr>
              <a:bodyPr rot="0" spcFirstLastPara="1" vertOverflow="ellipsis" vert="horz" wrap="square" lIns="38100" tIns="19050" rIns="38100" bIns="19050" anchor="ctr" anchorCtr="1"/>
              <a:lstStyle/>
              <a:p>
                <a:pPr>
                  <a:defRPr lang="zh-CN" sz="1195" b="0" i="0" u="none" strike="noStrike" kern="1200" baseline="0">
                    <a:solidFill>
                      <a:srgbClr val="371209"/>
                    </a:solidFill>
                    <a:latin typeface="+mn-ea"/>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[未成年人表格0223.xlsx]Sheet1!$D$321:$D$331</c:f>
              <c:strCache>
                <c:ptCount val="11"/>
                <c:pt idx="0">
                  <c:v>网络直播</c:v>
                </c:pt>
                <c:pt idx="1">
                  <c:v>新闻资讯</c:v>
                </c:pt>
                <c:pt idx="2">
                  <c:v>网络购物</c:v>
                </c:pt>
                <c:pt idx="3">
                  <c:v>即时通讯</c:v>
                </c:pt>
                <c:pt idx="4">
                  <c:v>搜索引擎</c:v>
                </c:pt>
                <c:pt idx="5">
                  <c:v>网上阅读</c:v>
                </c:pt>
                <c:pt idx="6">
                  <c:v>社交应用</c:v>
                </c:pt>
                <c:pt idx="7">
                  <c:v>网络音乐</c:v>
                </c:pt>
                <c:pt idx="8">
                  <c:v>在线教育</c:v>
                </c:pt>
                <c:pt idx="9">
                  <c:v>网络视频</c:v>
                </c:pt>
                <c:pt idx="10">
                  <c:v>网络游戏</c:v>
                </c:pt>
              </c:strCache>
            </c:strRef>
          </c:cat>
          <c:val>
            <c:numRef>
              <c:f>[未成年人表格0223.xlsx]Sheet1!$E$321:$E$331</c:f>
              <c:numCache>
                <c:formatCode>0.00%</c:formatCode>
                <c:ptCount val="11"/>
                <c:pt idx="0">
                  <c:v>0.22</c:v>
                </c:pt>
                <c:pt idx="1">
                  <c:v>0.222</c:v>
                </c:pt>
                <c:pt idx="2">
                  <c:v>0.3</c:v>
                </c:pt>
                <c:pt idx="3">
                  <c:v>0.305</c:v>
                </c:pt>
                <c:pt idx="4">
                  <c:v>0.326</c:v>
                </c:pt>
                <c:pt idx="5">
                  <c:v>0.331</c:v>
                </c:pt>
                <c:pt idx="6">
                  <c:v>0.378</c:v>
                </c:pt>
                <c:pt idx="7">
                  <c:v>0.452</c:v>
                </c:pt>
                <c:pt idx="8">
                  <c:v>0.483</c:v>
                </c:pt>
                <c:pt idx="9">
                  <c:v>0.595</c:v>
                </c:pt>
                <c:pt idx="10">
                  <c:v>0.662</c:v>
                </c:pt>
              </c:numCache>
            </c:numRef>
          </c:val>
        </c:ser>
        <c:dLbls>
          <c:showLegendKey val="0"/>
          <c:showVal val="1"/>
          <c:showCatName val="0"/>
          <c:showSerName val="0"/>
          <c:showPercent val="0"/>
          <c:showBubbleSize val="0"/>
        </c:dLbls>
        <c:gapWidth val="100"/>
        <c:overlap val="-24"/>
        <c:axId val="-612522112"/>
        <c:axId val="-612517760"/>
      </c:barChart>
      <c:catAx>
        <c:axId val="-612522112"/>
        <c:scaling>
          <c:orientation val="minMax"/>
        </c:scaling>
        <c:delete val="0"/>
        <c:axPos val="b"/>
        <c:numFmt formatCode="General" sourceLinked="0"/>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rgbClr val="371209"/>
                </a:solidFill>
                <a:latin typeface="+mn-ea"/>
                <a:ea typeface="+mn-ea"/>
                <a:cs typeface="+mn-cs"/>
              </a:defRPr>
            </a:pPr>
          </a:p>
        </c:txPr>
        <c:crossAx val="-612517760"/>
        <c:crosses val="autoZero"/>
        <c:auto val="1"/>
        <c:lblAlgn val="ctr"/>
        <c:lblOffset val="100"/>
        <c:noMultiLvlLbl val="0"/>
      </c:catAx>
      <c:valAx>
        <c:axId val="-612517760"/>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txPr>
          <a:bodyPr rot="-60000000" spcFirstLastPara="0" vertOverflow="ellipsis" vert="horz" wrap="square" anchor="ctr" anchorCtr="1"/>
          <a:lstStyle/>
          <a:p>
            <a:pPr>
              <a:defRPr lang="zh-CN" sz="1195" b="0" i="0" u="none" strike="noStrike" kern="1200" baseline="0">
                <a:solidFill>
                  <a:srgbClr val="371209"/>
                </a:solidFill>
                <a:latin typeface="+mn-ea"/>
                <a:ea typeface="+mn-ea"/>
                <a:cs typeface="+mn-cs"/>
              </a:defRPr>
            </a:pPr>
          </a:p>
        </c:txPr>
        <c:crossAx val="-612522112"/>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lang="zh-CN">
          <a:solidFill>
            <a:srgbClr val="371209"/>
          </a:solidFill>
          <a:latin typeface="+mn-ea"/>
          <a:ea typeface="+mn-ea"/>
        </a:defRPr>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24291896025393"/>
          <c:y val="0.0144014892947327"/>
          <c:w val="0.351484007674721"/>
          <c:h val="0.969334826165949"/>
        </c:manualLayout>
      </c:layout>
      <c:barChart>
        <c:barDir val="bar"/>
        <c:grouping val="clustered"/>
        <c:varyColors val="0"/>
        <c:ser>
          <c:idx val="0"/>
          <c:order val="0"/>
          <c:spPr>
            <a:pattFill prst="smCheck">
              <a:fgClr>
                <a:srgbClr val="B58867"/>
              </a:fgClr>
              <a:bgClr>
                <a:schemeClr val="bg1"/>
              </a:bgClr>
            </a:pattFill>
            <a:ln>
              <a:solidFill>
                <a:srgbClr val="B58867"/>
              </a:solidFill>
            </a:ln>
            <a:effectLst/>
          </c:spPr>
          <c:invertIfNegative val="0"/>
          <c:dLbls>
            <c:spPr>
              <a:noFill/>
              <a:ln>
                <a:noFill/>
              </a:ln>
              <a:effectLst/>
            </c:spPr>
            <c:txPr>
              <a:bodyPr rot="0" spcFirstLastPara="0" vertOverflow="ellipsis" vert="horz" wrap="square" lIns="38100" tIns="19050" rIns="38100" bIns="19050" anchor="ctr" anchorCtr="1"/>
              <a:lstStyle/>
              <a:p>
                <a:pPr>
                  <a:defRPr lang="zh-CN" sz="1100" b="0" i="0" u="none" strike="noStrike" kern="1200" baseline="0">
                    <a:solidFill>
                      <a:srgbClr val="381309"/>
                    </a:solidFill>
                    <a:latin typeface="+mn-ea"/>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cat>
            <c:multiLvlStrRef>
              <c:f>[满意度.xlsx]Sheet1!$A$58:$B$66</c:f>
              <c:multiLvlStrCache>
                <c:ptCount val="9"/>
                <c:lvl>
                  <c:pt idx="0">
                    <c:v>其他</c:v>
                  </c:pt>
                  <c:pt idx="1">
                    <c:v>父母对子女上网行为监督约束</c:v>
                  </c:pt>
                  <c:pt idx="2">
                    <c:v>学校进行宣传教育并采取适当措施</c:v>
                  </c:pt>
                  <c:pt idx="3">
                    <c:v>信息服务商对信息分级管理，控制未成年人访问</c:v>
                  </c:pt>
                  <c:pt idx="4">
                    <c:v>上网使用的软硬件有明确保护未成年人的要求</c:v>
                  </c:pt>
                  <c:pt idx="5">
                    <c:v>规定在可受监督的地方上网</c:v>
                  </c:pt>
                  <c:pt idx="6">
                    <c:v>限制未成年人浏览不适宜的网站和信息</c:v>
                  </c:pt>
                  <c:pt idx="7">
                    <c:v>限制未成年人开设网络账户</c:v>
                  </c:pt>
                  <c:pt idx="8">
                    <c:v>限制上网时间和时长</c:v>
                  </c:pt>
                </c:lvl>
                <c:lvl>
                  <c:pt idx="0">
                    <c:v>其他措施</c:v>
                  </c:pt>
                  <c:pt idx="1">
                    <c:v>保护性措施</c:v>
                  </c:pt>
                  <c:pt idx="3">
                    <c:v>技术性措施</c:v>
                  </c:pt>
                  <c:pt idx="5">
                    <c:v>限制性措施</c:v>
                  </c:pt>
                </c:lvl>
              </c:multiLvlStrCache>
            </c:multiLvlStrRef>
          </c:cat>
          <c:val>
            <c:numRef>
              <c:f>[满意度.xlsx]Sheet1!$C$58:$C$66</c:f>
              <c:numCache>
                <c:formatCode>0.00%</c:formatCode>
                <c:ptCount val="9"/>
                <c:pt idx="0">
                  <c:v>0.027</c:v>
                </c:pt>
                <c:pt idx="1">
                  <c:v>0.256</c:v>
                </c:pt>
                <c:pt idx="2">
                  <c:v>0.259</c:v>
                </c:pt>
                <c:pt idx="3">
                  <c:v>0.247</c:v>
                </c:pt>
                <c:pt idx="4">
                  <c:v>0.343</c:v>
                </c:pt>
                <c:pt idx="5">
                  <c:v>0.34</c:v>
                </c:pt>
                <c:pt idx="6">
                  <c:v>0.479</c:v>
                </c:pt>
                <c:pt idx="7">
                  <c:v>0.491</c:v>
                </c:pt>
                <c:pt idx="8">
                  <c:v>0.608</c:v>
                </c:pt>
              </c:numCache>
            </c:numRef>
          </c:val>
        </c:ser>
        <c:dLbls>
          <c:showLegendKey val="0"/>
          <c:showVal val="1"/>
          <c:showCatName val="0"/>
          <c:showSerName val="0"/>
          <c:showPercent val="0"/>
          <c:showBubbleSize val="0"/>
        </c:dLbls>
        <c:gapWidth val="102"/>
        <c:axId val="-465173472"/>
        <c:axId val="-465176736"/>
      </c:barChart>
      <c:catAx>
        <c:axId val="-465173472"/>
        <c:scaling>
          <c:orientation val="minMax"/>
        </c:scaling>
        <c:delete val="0"/>
        <c:axPos val="l"/>
        <c:numFmt formatCode="General" sourceLinked="0"/>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0" vertOverflow="ellipsis" vert="horz" wrap="square" anchor="t" anchorCtr="0"/>
          <a:lstStyle/>
          <a:p>
            <a:pPr>
              <a:defRPr lang="zh-CN" sz="1100" b="0" i="0" u="none" strike="noStrike" kern="1200" baseline="0">
                <a:solidFill>
                  <a:srgbClr val="381309"/>
                </a:solidFill>
                <a:latin typeface="+mn-ea"/>
                <a:ea typeface="+mn-ea"/>
                <a:cs typeface="+mn-cs"/>
              </a:defRPr>
            </a:pPr>
          </a:p>
        </c:txPr>
        <c:crossAx val="-465176736"/>
        <c:crosses val="autoZero"/>
        <c:auto val="1"/>
        <c:lblAlgn val="ctr"/>
        <c:lblOffset val="100"/>
        <c:noMultiLvlLbl val="0"/>
      </c:catAx>
      <c:valAx>
        <c:axId val="-465176736"/>
        <c:scaling>
          <c:orientation val="minMax"/>
        </c:scaling>
        <c:delete val="1"/>
        <c:axPos val="b"/>
        <c:numFmt formatCode="0.00%" sourceLinked="1"/>
        <c:majorTickMark val="none"/>
        <c:minorTickMark val="none"/>
        <c:tickLblPos val="nextTo"/>
        <c:txPr>
          <a:bodyPr rot="-60000000" spcFirstLastPara="0" vertOverflow="ellipsis" vert="horz" wrap="square" anchor="ctr" anchorCtr="1"/>
          <a:lstStyle/>
          <a:p>
            <a:pPr>
              <a:defRPr lang="zh-CN" sz="1100" b="0" i="0" u="none" strike="noStrike" kern="1200" baseline="0">
                <a:solidFill>
                  <a:srgbClr val="381309"/>
                </a:solidFill>
                <a:latin typeface="+mn-ea"/>
                <a:ea typeface="+mn-ea"/>
                <a:cs typeface="+mn-cs"/>
              </a:defRPr>
            </a:pPr>
          </a:p>
        </c:txPr>
        <c:crossAx val="-465173472"/>
        <c:crosses val="autoZero"/>
        <c:crossBetween val="between"/>
        <c:majorUnit val="0.2"/>
      </c:valAx>
      <c:spPr>
        <a:noFill/>
        <a:ln>
          <a:noFill/>
        </a:ln>
        <a:effectLst/>
      </c:spPr>
    </c:plotArea>
    <c:plotVisOnly val="1"/>
    <c:dispBlanksAs val="gap"/>
    <c:showDLblsOverMax val="0"/>
  </c:chart>
  <c:spPr>
    <a:solidFill>
      <a:schemeClr val="bg1"/>
    </a:solidFill>
    <a:ln w="9525" cap="flat" cmpd="sng" algn="ctr">
      <a:noFill/>
      <a:prstDash val="solid"/>
      <a:round/>
    </a:ln>
    <a:effectLst/>
  </c:spPr>
  <c:txPr>
    <a:bodyPr/>
    <a:lstStyle/>
    <a:p>
      <a:pPr>
        <a:defRPr lang="zh-CN" sz="1100">
          <a:solidFill>
            <a:srgbClr val="381309"/>
          </a:solidFill>
          <a:latin typeface="+mn-ea"/>
          <a:ea typeface="+mn-ea"/>
        </a:defRPr>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0.160993531014311"/>
          <c:y val="0"/>
          <c:w val="0.820335921039989"/>
          <c:h val="0.44453184163317"/>
        </c:manualLayout>
      </c:layout>
      <c:barChart>
        <c:barDir val="col"/>
        <c:grouping val="clustered"/>
        <c:varyColors val="0"/>
        <c:ser>
          <c:idx val="0"/>
          <c:order val="0"/>
          <c:spPr>
            <a:pattFill prst="wdUpDiag">
              <a:fgClr>
                <a:srgbClr val="B58867"/>
              </a:fgClr>
              <a:bgClr>
                <a:schemeClr val="bg1"/>
              </a:bgClr>
            </a:pattFill>
            <a:ln>
              <a:solidFill>
                <a:srgbClr val="B58867"/>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[未成年人0222.xlsx]Sheet1!$D$40:$G$40</c:f>
              <c:strCache>
                <c:ptCount val="4"/>
                <c:pt idx="0">
                  <c:v>对未成年人保护软件满意度</c:v>
                </c:pt>
                <c:pt idx="1">
                  <c:v>青少年保护模式了解程度</c:v>
                </c:pt>
                <c:pt idx="2">
                  <c:v>对青少年保护模式认可程度</c:v>
                </c:pt>
                <c:pt idx="3">
                  <c:v>对宵禁认证限时措施的认同支持程度</c:v>
                </c:pt>
              </c:strCache>
            </c:strRef>
          </c:cat>
          <c:val>
            <c:numRef>
              <c:f>[未成年人0222.xlsx]Sheet1!$D$41:$G$41</c:f>
              <c:numCache>
                <c:formatCode>General</c:formatCode>
                <c:ptCount val="4"/>
                <c:pt idx="0">
                  <c:v>3.73</c:v>
                </c:pt>
                <c:pt idx="1">
                  <c:v>2.99</c:v>
                </c:pt>
                <c:pt idx="2">
                  <c:v>3.75</c:v>
                </c:pt>
                <c:pt idx="3">
                  <c:v>3.86</c:v>
                </c:pt>
              </c:numCache>
            </c:numRef>
          </c:val>
        </c:ser>
        <c:dLbls>
          <c:showLegendKey val="0"/>
          <c:showVal val="1"/>
          <c:showCatName val="0"/>
          <c:showSerName val="0"/>
          <c:showPercent val="0"/>
          <c:showBubbleSize val="0"/>
        </c:dLbls>
        <c:gapWidth val="202"/>
        <c:overlap val="-58"/>
        <c:axId val="-465174016"/>
        <c:axId val="-465178912"/>
      </c:barChart>
      <c:catAx>
        <c:axId val="-465174016"/>
        <c:scaling>
          <c:orientation val="minMax"/>
        </c:scaling>
        <c:delete val="0"/>
        <c:axPos val="b"/>
        <c:numFmt formatCode="General" sourceLinked="0"/>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rgbClr val="381309"/>
                </a:solidFill>
                <a:latin typeface="+mn-lt"/>
                <a:ea typeface="+mn-ea"/>
                <a:cs typeface="+mn-cs"/>
              </a:defRPr>
            </a:pPr>
          </a:p>
        </c:txPr>
        <c:crossAx val="-465178912"/>
        <c:crosses val="autoZero"/>
        <c:auto val="1"/>
        <c:lblAlgn val="ctr"/>
        <c:lblOffset val="100"/>
        <c:noMultiLvlLbl val="0"/>
      </c:catAx>
      <c:valAx>
        <c:axId val="-46517891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txPr>
          <a:bodyPr rot="-60000000" spcFirstLastPara="0"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465174016"/>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290550332880526"/>
          <c:y val="0.00629458665547629"/>
          <c:w val="0.942357727174555"/>
          <c:h val="0.708170538486698"/>
        </c:manualLayout>
      </c:layout>
      <c:barChart>
        <c:barDir val="col"/>
        <c:grouping val="clustered"/>
        <c:varyColors val="0"/>
        <c:ser>
          <c:idx val="0"/>
          <c:order val="0"/>
          <c:tx>
            <c:strRef>
              <c:f>Sheet1!$A$10</c:f>
              <c:strCache>
                <c:ptCount val="1"/>
                <c:pt idx="0">
                  <c:v>均分</c:v>
                </c:pt>
              </c:strCache>
            </c:strRef>
          </c:tx>
          <c:spPr>
            <a:pattFill prst="trellis">
              <a:fgClr>
                <a:srgbClr val="B58867"/>
              </a:fgClr>
              <a:bgClr>
                <a:schemeClr val="bg1"/>
              </a:bgClr>
            </a:pattFill>
            <a:ln>
              <a:solidFill>
                <a:srgbClr val="B58867"/>
              </a:solidFill>
            </a:ln>
            <a:effectLst/>
          </c:spPr>
          <c:invertIfNegative val="0"/>
          <c:dLbls>
            <c:spPr>
              <a:noFill/>
              <a:ln>
                <a:noFill/>
              </a:ln>
              <a:effectLst/>
            </c:spPr>
            <c:txPr>
              <a:bodyPr rot="0" spcFirstLastPara="0" vertOverflow="ellipsis" vert="horz" wrap="square" lIns="38100" tIns="19050" rIns="38100" bIns="19050" anchor="ctr" anchorCtr="1"/>
              <a:lstStyle/>
              <a:p>
                <a:pPr>
                  <a:defRPr lang="zh-CN" sz="2000" b="0" i="0" u="none" strike="noStrike" kern="1200" baseline="0">
                    <a:solidFill>
                      <a:srgbClr val="381309"/>
                    </a:solidFill>
                    <a:latin typeface="+mn-ea"/>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cat>
            <c:strRef>
              <c:f>Sheet1!$B$9:$E$9</c:f>
              <c:strCache>
                <c:ptCount val="4"/>
                <c:pt idx="0">
                  <c:v>未成年人</c:v>
                </c:pt>
                <c:pt idx="1">
                  <c:v>青年</c:v>
                </c:pt>
                <c:pt idx="2">
                  <c:v>中年</c:v>
                </c:pt>
                <c:pt idx="3">
                  <c:v>老年</c:v>
                </c:pt>
              </c:strCache>
            </c:strRef>
          </c:cat>
          <c:val>
            <c:numRef>
              <c:f>Sheet1!$B$10:$E$10</c:f>
              <c:numCache>
                <c:formatCode>General</c:formatCode>
                <c:ptCount val="4"/>
                <c:pt idx="0">
                  <c:v>3.58</c:v>
                </c:pt>
                <c:pt idx="1">
                  <c:v>3.05</c:v>
                </c:pt>
                <c:pt idx="2">
                  <c:v>2.9</c:v>
                </c:pt>
                <c:pt idx="3">
                  <c:v>3.14</c:v>
                </c:pt>
              </c:numCache>
            </c:numRef>
          </c:val>
        </c:ser>
        <c:dLbls>
          <c:showLegendKey val="0"/>
          <c:showVal val="1"/>
          <c:showCatName val="0"/>
          <c:showSerName val="0"/>
          <c:showPercent val="0"/>
          <c:showBubbleSize val="0"/>
        </c:dLbls>
        <c:gapWidth val="199"/>
        <c:overlap val="-27"/>
        <c:axId val="-465172928"/>
        <c:axId val="-465172384"/>
      </c:barChart>
      <c:catAx>
        <c:axId val="-465172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0" vertOverflow="ellipsis" vert="horz" wrap="square" anchor="ctr" anchorCtr="1"/>
          <a:lstStyle/>
          <a:p>
            <a:pPr>
              <a:defRPr lang="zh-CN" sz="2000" b="0" i="0" u="none" strike="noStrike" kern="1200" baseline="0">
                <a:solidFill>
                  <a:srgbClr val="381309"/>
                </a:solidFill>
                <a:latin typeface="+mn-ea"/>
                <a:ea typeface="+mn-ea"/>
                <a:cs typeface="+mn-cs"/>
              </a:defRPr>
            </a:pPr>
          </a:p>
        </c:txPr>
        <c:crossAx val="-465172384"/>
        <c:crosses val="autoZero"/>
        <c:auto val="1"/>
        <c:lblAlgn val="ctr"/>
        <c:lblOffset val="100"/>
        <c:noMultiLvlLbl val="0"/>
      </c:catAx>
      <c:valAx>
        <c:axId val="-465172384"/>
        <c:scaling>
          <c:orientation val="minMax"/>
          <c:max val="5"/>
        </c:scaling>
        <c:delete val="1"/>
        <c:axPos val="l"/>
        <c:numFmt formatCode="General" sourceLinked="1"/>
        <c:majorTickMark val="none"/>
        <c:minorTickMark val="none"/>
        <c:tickLblPos val="nextTo"/>
        <c:txPr>
          <a:bodyPr rot="-60000000" spcFirstLastPara="0" vertOverflow="ellipsis" vert="horz" wrap="square" anchor="ctr" anchorCtr="1"/>
          <a:lstStyle/>
          <a:p>
            <a:pPr>
              <a:defRPr lang="zh-CN" sz="2000" b="0" i="0" u="none" strike="noStrike" kern="1200" baseline="0">
                <a:solidFill>
                  <a:srgbClr val="381309"/>
                </a:solidFill>
                <a:latin typeface="+mn-ea"/>
                <a:ea typeface="+mn-ea"/>
                <a:cs typeface="+mn-cs"/>
              </a:defRPr>
            </a:pPr>
          </a:p>
        </c:txPr>
        <c:crossAx val="-465172928"/>
        <c:crosses val="autoZero"/>
        <c:crossBetween val="between"/>
        <c:majorUnit val="1"/>
      </c:valAx>
    </c:plotArea>
    <c:plotVisOnly val="1"/>
    <c:dispBlanksAs val="gap"/>
    <c:showDLblsOverMax val="0"/>
  </c:chart>
  <c:spPr>
    <a:solidFill>
      <a:schemeClr val="bg1"/>
    </a:solidFill>
    <a:ln w="9525" cap="flat" cmpd="sng" algn="ctr">
      <a:noFill/>
      <a:prstDash val="solid"/>
      <a:round/>
    </a:ln>
    <a:effectLst/>
  </c:spPr>
  <c:txPr>
    <a:bodyPr/>
    <a:lstStyle/>
    <a:p>
      <a:pPr>
        <a:defRPr lang="zh-CN" sz="2000">
          <a:solidFill>
            <a:srgbClr val="381309"/>
          </a:solidFill>
          <a:latin typeface="+mn-ea"/>
          <a:ea typeface="+mn-ea"/>
        </a:defRPr>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chemeClr val="accent3"/>
              </a:solidFill>
              <a:ln>
                <a:noFill/>
              </a:ln>
              <a:effectLst/>
            </c:spPr>
          </c:dPt>
          <c:dPt>
            <c:idx val="1"/>
            <c:invertIfNegative val="0"/>
            <c:bubble3D val="0"/>
            <c:spPr>
              <a:solidFill>
                <a:schemeClr val="accent2"/>
              </a:solidFill>
              <a:ln>
                <a:noFill/>
              </a:ln>
              <a:effectLst/>
            </c:spPr>
          </c:dPt>
          <c:dPt>
            <c:idx val="2"/>
            <c:invertIfNegative val="0"/>
            <c:bubble3D val="0"/>
            <c:spPr>
              <a:solidFill>
                <a:schemeClr val="accent2"/>
              </a:solidFill>
              <a:ln>
                <a:noFill/>
              </a:ln>
              <a:effectLst/>
            </c:spPr>
          </c:dPt>
          <c:dPt>
            <c:idx val="3"/>
            <c:invertIfNegative val="0"/>
            <c:bubble3D val="0"/>
            <c:spPr>
              <a:solidFill>
                <a:schemeClr val="accent2"/>
              </a:solidFill>
              <a:ln>
                <a:noFill/>
              </a:ln>
              <a:effectLst/>
            </c:spPr>
          </c:dPt>
          <c:dPt>
            <c:idx val="4"/>
            <c:invertIfNegative val="0"/>
            <c:bubble3D val="0"/>
            <c:spPr>
              <a:solidFill>
                <a:schemeClr val="accent2"/>
              </a:solidFill>
              <a:ln>
                <a:noFill/>
              </a:ln>
              <a:effectLst/>
            </c:spPr>
          </c:dPt>
          <c:dPt>
            <c:idx val="5"/>
            <c:invertIfNegative val="0"/>
            <c:bubble3D val="0"/>
            <c:spPr>
              <a:solidFill>
                <a:schemeClr val="accent2"/>
              </a:solidFill>
              <a:ln>
                <a:noFill/>
              </a:ln>
              <a:effectLst/>
            </c:spPr>
          </c:dPt>
          <c:dPt>
            <c:idx val="6"/>
            <c:invertIfNegative val="0"/>
            <c:bubble3D val="0"/>
            <c:spPr>
              <a:solidFill>
                <a:schemeClr val="accent3"/>
              </a:solidFill>
              <a:ln>
                <a:noFill/>
              </a:ln>
              <a:effectLst/>
            </c:spPr>
          </c:dPt>
          <c:dPt>
            <c:idx val="7"/>
            <c:invertIfNegative val="0"/>
            <c:bubble3D val="0"/>
            <c:spPr>
              <a:solidFill>
                <a:schemeClr val="accent3"/>
              </a:solidFill>
              <a:ln>
                <a:noFill/>
              </a:ln>
              <a:effectLst/>
            </c:spPr>
          </c:dPt>
          <c:dLbls>
            <c:spPr>
              <a:noFill/>
              <a:ln>
                <a:noFill/>
              </a:ln>
              <a:effectLst/>
            </c:spPr>
            <c:txPr>
              <a:bodyPr rot="0" spcFirstLastPara="0" vertOverflow="ellipsis" vert="horz" wrap="square" lIns="38100" tIns="19050" rIns="38100" bIns="19050" anchor="ctr" anchorCtr="1"/>
              <a:lstStyle/>
              <a:p>
                <a:pPr>
                  <a:defRPr lang="zh-CN" sz="105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cat>
            <c:strRef>
              <c:f>[工作簿1]Sheet1!$A$4:$A$17</c:f>
              <c:strCache>
                <c:ptCount val="14"/>
                <c:pt idx="0">
                  <c:v>无所谓</c:v>
                </c:pt>
                <c:pt idx="1">
                  <c:v>可以扩大社交面</c:v>
                </c:pt>
                <c:pt idx="2">
                  <c:v>是学习知识的重要途径</c:v>
                </c:pt>
                <c:pt idx="3">
                  <c:v>可以学习技能，提高对社会的适应能力</c:v>
                </c:pt>
                <c:pt idx="4">
                  <c:v>有助于缓解学习压力</c:v>
                </c:pt>
                <c:pt idx="5">
                  <c:v>可以拓宽视野，激发和培养创造力</c:v>
                </c:pt>
                <c:pt idx="6">
                  <c:v>需要对未成年人上网进行严格管理</c:v>
                </c:pt>
                <c:pt idx="7">
                  <c:v>不应当反对，但应合理安排上网时间</c:v>
                </c:pt>
                <c:pt idx="8">
                  <c:v>可能花费大量金钱</c:v>
                </c:pt>
                <c:pt idx="9">
                  <c:v>可能影响在校学生学习</c:v>
                </c:pt>
                <c:pt idx="10">
                  <c:v>可能导致不良生活习惯，影响身体健康成长</c:v>
                </c:pt>
                <c:pt idx="11">
                  <c:v>容易受网络暴力、色情等低俗不良信息影响</c:v>
                </c:pt>
                <c:pt idx="12">
                  <c:v>缺乏辨识能力，容易被网友欺骗</c:v>
                </c:pt>
                <c:pt idx="13">
                  <c:v>容易沉迷在网络游戏网络短视频中</c:v>
                </c:pt>
              </c:strCache>
            </c:strRef>
          </c:cat>
          <c:val>
            <c:numRef>
              <c:f>[工作簿1]Sheet1!$B$4:$B$17</c:f>
              <c:numCache>
                <c:formatCode>0.0%</c:formatCode>
                <c:ptCount val="14"/>
                <c:pt idx="0">
                  <c:v>0.00800000000000001</c:v>
                </c:pt>
                <c:pt idx="1">
                  <c:v>0.198</c:v>
                </c:pt>
                <c:pt idx="2">
                  <c:v>0.228</c:v>
                </c:pt>
                <c:pt idx="3">
                  <c:v>0.247</c:v>
                </c:pt>
                <c:pt idx="4">
                  <c:v>0.266</c:v>
                </c:pt>
                <c:pt idx="5">
                  <c:v>0.281</c:v>
                </c:pt>
                <c:pt idx="6">
                  <c:v>0.338</c:v>
                </c:pt>
                <c:pt idx="7">
                  <c:v>0.34</c:v>
                </c:pt>
                <c:pt idx="8">
                  <c:v>0.375</c:v>
                </c:pt>
                <c:pt idx="9">
                  <c:v>0.54</c:v>
                </c:pt>
                <c:pt idx="10">
                  <c:v>0.604</c:v>
                </c:pt>
                <c:pt idx="11">
                  <c:v>0.631</c:v>
                </c:pt>
                <c:pt idx="12">
                  <c:v>0.655</c:v>
                </c:pt>
                <c:pt idx="13">
                  <c:v>0.724</c:v>
                </c:pt>
              </c:numCache>
            </c:numRef>
          </c:val>
        </c:ser>
        <c:dLbls>
          <c:showLegendKey val="0"/>
          <c:showVal val="1"/>
          <c:showCatName val="0"/>
          <c:showSerName val="0"/>
          <c:showPercent val="0"/>
          <c:showBubbleSize val="0"/>
        </c:dLbls>
        <c:gapWidth val="102"/>
        <c:axId val="-612520480"/>
        <c:axId val="-612521024"/>
      </c:barChart>
      <c:catAx>
        <c:axId val="-612520480"/>
        <c:scaling>
          <c:orientation val="minMax"/>
        </c:scaling>
        <c:delete val="0"/>
        <c:axPos val="l"/>
        <c:numFmt formatCode="General" sourceLinked="0"/>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0" vertOverflow="ellipsis" vert="horz" wrap="square" anchor="ctr" anchorCtr="1"/>
          <a:lstStyle/>
          <a:p>
            <a:pPr>
              <a:defRPr lang="zh-CN" sz="1200" b="0" i="0" u="none" strike="noStrike" kern="1200" baseline="0">
                <a:solidFill>
                  <a:srgbClr val="371209"/>
                </a:solidFill>
                <a:latin typeface="+mn-lt"/>
                <a:ea typeface="+mn-ea"/>
                <a:cs typeface="+mn-cs"/>
              </a:defRPr>
            </a:pPr>
          </a:p>
        </c:txPr>
        <c:crossAx val="-612521024"/>
        <c:crosses val="autoZero"/>
        <c:auto val="1"/>
        <c:lblAlgn val="ctr"/>
        <c:lblOffset val="100"/>
        <c:noMultiLvlLbl val="0"/>
      </c:catAx>
      <c:valAx>
        <c:axId val="-612521024"/>
        <c:scaling>
          <c:orientation val="minMax"/>
        </c:scaling>
        <c:delete val="1"/>
        <c:axPos val="b"/>
        <c:numFmt formatCode="0.0%" sourceLinked="1"/>
        <c:majorTickMark val="none"/>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612520480"/>
        <c:crosses val="autoZero"/>
        <c:crossBetween val="between"/>
        <c:majorUnit val="0.2"/>
      </c:valAx>
      <c:spPr>
        <a:noFill/>
        <a:ln>
          <a:noFill/>
        </a:ln>
        <a:effectLst/>
      </c:spPr>
    </c:plotArea>
    <c:plotVisOnly val="1"/>
    <c:dispBlanksAs val="gap"/>
    <c:showDLblsOverMax val="0"/>
  </c:chart>
  <c:spPr>
    <a:solidFill>
      <a:schemeClr val="bg1"/>
    </a:solidFill>
    <a:ln w="9525" cap="flat" cmpd="sng" algn="ctr">
      <a:noFill/>
      <a:prstDash val="solid"/>
      <a:round/>
    </a:ln>
    <a:effectLst/>
  </c:spPr>
  <c:txPr>
    <a:bodyPr/>
    <a:lstStyle/>
    <a:p>
      <a:pPr>
        <a:defRPr lang="zh-CN"/>
      </a:pP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pattFill prst="wdUpDiag">
              <a:fgClr>
                <a:srgbClr val="B58867"/>
              </a:fgClr>
              <a:bgClr>
                <a:schemeClr val="bg1"/>
              </a:bgClr>
            </a:pattFill>
            <a:ln>
              <a:solidFill>
                <a:srgbClr val="B58867"/>
              </a:solidFill>
            </a:ln>
            <a:effectLst/>
          </c:spPr>
          <c:invertIfNegative val="0"/>
          <c:dLbls>
            <c:spPr>
              <a:noFill/>
              <a:ln>
                <a:noFill/>
              </a:ln>
              <a:effectLst/>
            </c:spPr>
            <c:txPr>
              <a:bodyPr rot="0" spcFirstLastPara="0" vertOverflow="ellipsis" vert="horz" wrap="square" lIns="38100" tIns="19050" rIns="38100" bIns="19050" anchor="ctr" anchorCtr="1"/>
              <a:lstStyle/>
              <a:p>
                <a:pPr>
                  <a:defRPr lang="zh-CN" sz="1800" b="0" i="0" u="none" strike="noStrike" kern="1200" baseline="0">
                    <a:solidFill>
                      <a:srgbClr val="371209"/>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cat>
            <c:multiLvlStrRef>
              <c:f>[满意度.xlsx]Sheet1!$D$23:$E$29</c:f>
              <c:multiLvlStrCache>
                <c:ptCount val="7"/>
                <c:lvl>
                  <c:pt idx="0">
                    <c:v>没有意见</c:v>
                  </c:pt>
                  <c:pt idx="1">
                    <c:v>网络使用技能</c:v>
                  </c:pt>
                  <c:pt idx="2">
                    <c:v>网络安全典型案例宣传教育</c:v>
                  </c:pt>
                  <c:pt idx="3">
                    <c:v>网络安全有关法律知识</c:v>
                  </c:pt>
                  <c:pt idx="4">
                    <c:v>网络使用规范、道德修养培养</c:v>
                  </c:pt>
                  <c:pt idx="5">
                    <c:v>互联网基本知识</c:v>
                  </c:pt>
                  <c:pt idx="6">
                    <c:v>网络信息辨别能力培养</c:v>
                  </c:pt>
                </c:lvl>
                <c:lvl>
                  <c:pt idx="0">
                    <c:v>没有意见</c:v>
                  </c:pt>
                  <c:pt idx="1">
                    <c:v>数字素养</c:v>
                  </c:pt>
                  <c:pt idx="2">
                    <c:v>安全素养</c:v>
                  </c:pt>
                  <c:pt idx="4">
                    <c:v>公民素养</c:v>
                  </c:pt>
                  <c:pt idx="5">
                    <c:v>信息素养</c:v>
                  </c:pt>
                </c:lvl>
              </c:multiLvlStrCache>
            </c:multiLvlStrRef>
          </c:cat>
          <c:val>
            <c:numRef>
              <c:f>[满意度.xlsx]Sheet1!$F$23:$F$29</c:f>
              <c:numCache>
                <c:formatCode>0.0%</c:formatCode>
                <c:ptCount val="7"/>
                <c:pt idx="0">
                  <c:v>0.079</c:v>
                </c:pt>
                <c:pt idx="1">
                  <c:v>0.44</c:v>
                </c:pt>
                <c:pt idx="2">
                  <c:v>0.556</c:v>
                </c:pt>
                <c:pt idx="3">
                  <c:v>0.613</c:v>
                </c:pt>
                <c:pt idx="4">
                  <c:v>0.639</c:v>
                </c:pt>
                <c:pt idx="5">
                  <c:v>0.572</c:v>
                </c:pt>
                <c:pt idx="6">
                  <c:v>0.681</c:v>
                </c:pt>
              </c:numCache>
            </c:numRef>
          </c:val>
        </c:ser>
        <c:dLbls>
          <c:showLegendKey val="0"/>
          <c:showVal val="1"/>
          <c:showCatName val="0"/>
          <c:showSerName val="0"/>
          <c:showPercent val="0"/>
          <c:showBubbleSize val="0"/>
        </c:dLbls>
        <c:gapWidth val="182"/>
        <c:axId val="-465178368"/>
        <c:axId val="-465171840"/>
      </c:barChart>
      <c:catAx>
        <c:axId val="-465178368"/>
        <c:scaling>
          <c:orientation val="minMax"/>
        </c:scaling>
        <c:delete val="0"/>
        <c:axPos val="l"/>
        <c:numFmt formatCode="General" sourceLinked="0"/>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0" vertOverflow="ellipsis" vert="horz" wrap="square" anchor="ctr" anchorCtr="1"/>
          <a:lstStyle/>
          <a:p>
            <a:pPr>
              <a:defRPr lang="zh-CN" sz="1800" b="0" i="0" u="none" strike="noStrike" kern="1200" baseline="0">
                <a:solidFill>
                  <a:srgbClr val="371209"/>
                </a:solidFill>
                <a:latin typeface="+mn-lt"/>
                <a:ea typeface="+mn-ea"/>
                <a:cs typeface="+mn-cs"/>
              </a:defRPr>
            </a:pPr>
          </a:p>
        </c:txPr>
        <c:crossAx val="-465171840"/>
        <c:crosses val="autoZero"/>
        <c:auto val="1"/>
        <c:lblAlgn val="ctr"/>
        <c:lblOffset val="100"/>
        <c:noMultiLvlLbl val="0"/>
      </c:catAx>
      <c:valAx>
        <c:axId val="-465171840"/>
        <c:scaling>
          <c:orientation val="minMax"/>
        </c:scaling>
        <c:delete val="1"/>
        <c:axPos val="b"/>
        <c:numFmt formatCode="0.0%" sourceLinked="1"/>
        <c:majorTickMark val="none"/>
        <c:minorTickMark val="none"/>
        <c:tickLblPos val="nextTo"/>
        <c:txPr>
          <a:bodyPr rot="-60000000" spcFirstLastPara="0" vertOverflow="ellipsis" vert="horz" wrap="square" anchor="ctr" anchorCtr="1"/>
          <a:lstStyle/>
          <a:p>
            <a:pPr>
              <a:defRPr lang="zh-CN" sz="1800" b="0" i="0" u="none" strike="noStrike" kern="1200" baseline="0">
                <a:solidFill>
                  <a:srgbClr val="371209"/>
                </a:solidFill>
                <a:latin typeface="+mn-lt"/>
                <a:ea typeface="+mn-ea"/>
                <a:cs typeface="+mn-cs"/>
              </a:defRPr>
            </a:pPr>
          </a:p>
        </c:txPr>
        <c:crossAx val="-465178368"/>
        <c:crosses val="autoZero"/>
        <c:crossBetween val="between"/>
        <c:majorUnit val="0.2"/>
      </c:valAx>
      <c:spPr>
        <a:noFill/>
        <a:ln>
          <a:noFill/>
        </a:ln>
        <a:effectLst/>
      </c:spPr>
    </c:plotArea>
    <c:plotVisOnly val="1"/>
    <c:dispBlanksAs val="gap"/>
    <c:showDLblsOverMax val="0"/>
  </c:chart>
  <c:spPr>
    <a:solidFill>
      <a:schemeClr val="bg1"/>
    </a:solidFill>
    <a:ln w="9525" cap="flat" cmpd="sng" algn="ctr">
      <a:noFill/>
      <a:prstDash val="solid"/>
      <a:round/>
    </a:ln>
    <a:effectLst/>
  </c:spPr>
  <c:txPr>
    <a:bodyPr/>
    <a:lstStyle/>
    <a:p>
      <a:pPr>
        <a:defRPr lang="zh-CN" sz="1800">
          <a:solidFill>
            <a:srgbClr val="371209"/>
          </a:solidFill>
        </a:defRPr>
      </a:pP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spPr/>
          <c:explosion val="0"/>
          <c:dPt>
            <c:idx val="0"/>
            <c:bubble3D val="0"/>
            <c:spPr>
              <a:solidFill>
                <a:schemeClr val="accent2">
                  <a:tint val="58000"/>
                </a:schemeClr>
              </a:solidFill>
              <a:ln w="19050">
                <a:solidFill>
                  <a:schemeClr val="lt1"/>
                </a:solidFill>
              </a:ln>
              <a:effectLst/>
            </c:spPr>
          </c:dPt>
          <c:dPt>
            <c:idx val="1"/>
            <c:bubble3D val="0"/>
            <c:spPr>
              <a:solidFill>
                <a:schemeClr val="accent2">
                  <a:tint val="86000"/>
                </a:schemeClr>
              </a:solidFill>
              <a:ln w="19050">
                <a:solidFill>
                  <a:schemeClr val="lt1"/>
                </a:solidFill>
              </a:ln>
              <a:effectLst/>
            </c:spPr>
          </c:dPt>
          <c:dPt>
            <c:idx val="2"/>
            <c:bubble3D val="0"/>
            <c:spPr>
              <a:solidFill>
                <a:schemeClr val="accent2">
                  <a:shade val="86000"/>
                </a:schemeClr>
              </a:solidFill>
              <a:ln w="19050">
                <a:solidFill>
                  <a:schemeClr val="lt1"/>
                </a:solidFill>
              </a:ln>
              <a:effectLst/>
            </c:spPr>
          </c:dPt>
          <c:dPt>
            <c:idx val="3"/>
            <c:bubble3D val="0"/>
            <c:spPr>
              <a:solidFill>
                <a:schemeClr val="accent2">
                  <a:shade val="58000"/>
                </a:schemeClr>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lstStyle/>
              <a:p>
                <a:pPr>
                  <a:defRPr lang="zh-CN" sz="1200" b="0" i="0" u="none" strike="noStrike" kern="1200" baseline="0">
                    <a:solidFill>
                      <a:srgbClr val="371209"/>
                    </a:solidFill>
                    <a:latin typeface="+mn-ea"/>
                    <a:ea typeface="+mn-ea"/>
                    <a:cs typeface="+mn-cs"/>
                  </a:defRPr>
                </a:pPr>
              </a:p>
            </c:txPr>
            <c:dLblPos val="outEnd"/>
            <c:showLegendKey val="0"/>
            <c:showVal val="1"/>
            <c:showCatName val="0"/>
            <c:showSerName val="0"/>
            <c:showPercent val="0"/>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[未成年人表格0223.xlsx]Sheet1!$C$151:$C$154</c:f>
              <c:strCache>
                <c:ptCount val="4"/>
                <c:pt idx="0">
                  <c:v>粉丝因喜爱相同事务，自发的聚集，会共同探讨发展它</c:v>
                </c:pt>
                <c:pt idx="1">
                  <c:v>粉丝因喜爱聚集，但在组织中逐渐演变成了说一不二，攻击反对者，经常打口水仗的群体</c:v>
                </c:pt>
                <c:pt idx="2">
                  <c:v>资本操纵的结果，平台、娱乐公司、明星、APP利用粉丝热情谋取利益</c:v>
                </c:pt>
                <c:pt idx="3">
                  <c:v>粉丝自发或被动组织起来，有组织化的行动。保护但不限于表达支持，集体消费</c:v>
                </c:pt>
              </c:strCache>
            </c:strRef>
          </c:cat>
          <c:val>
            <c:numRef>
              <c:f>[未成年人表格0223.xlsx]Sheet1!$D$151:$D$154</c:f>
              <c:numCache>
                <c:formatCode>0.00%</c:formatCode>
                <c:ptCount val="4"/>
                <c:pt idx="0">
                  <c:v>0.31</c:v>
                </c:pt>
                <c:pt idx="1">
                  <c:v>0.268</c:v>
                </c:pt>
                <c:pt idx="2">
                  <c:v>0.261</c:v>
                </c:pt>
                <c:pt idx="3">
                  <c:v>0.161</c:v>
                </c:pt>
              </c:numCache>
            </c:numRef>
          </c:val>
        </c:ser>
        <c:dLbls>
          <c:showLegendKey val="0"/>
          <c:showVal val="1"/>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lang="zh-CN" sz="1200" b="0" i="0" u="none" strike="noStrike" kern="1200" baseline="0">
                <a:solidFill>
                  <a:srgbClr val="371209"/>
                </a:solidFill>
                <a:latin typeface="+mn-ea"/>
                <a:ea typeface="+mn-ea"/>
                <a:cs typeface="+mn-cs"/>
              </a:defRPr>
            </a:pPr>
          </a:p>
        </c:txPr>
      </c:legendEntry>
      <c:legendEntry>
        <c:idx val="1"/>
        <c:txPr>
          <a:bodyPr rot="0" spcFirstLastPara="1" vertOverflow="ellipsis" vert="horz" wrap="square" anchor="ctr" anchorCtr="1"/>
          <a:lstStyle/>
          <a:p>
            <a:pPr>
              <a:defRPr lang="zh-CN" sz="1200" b="0" i="0" u="none" strike="noStrike" kern="1200" baseline="0">
                <a:solidFill>
                  <a:srgbClr val="371209"/>
                </a:solidFill>
                <a:latin typeface="+mn-ea"/>
                <a:ea typeface="+mn-ea"/>
                <a:cs typeface="+mn-cs"/>
              </a:defRPr>
            </a:pPr>
          </a:p>
        </c:txPr>
      </c:legendEntry>
      <c:legendEntry>
        <c:idx val="2"/>
        <c:txPr>
          <a:bodyPr rot="0" spcFirstLastPara="1" vertOverflow="ellipsis" vert="horz" wrap="square" anchor="ctr" anchorCtr="1"/>
          <a:lstStyle/>
          <a:p>
            <a:pPr>
              <a:defRPr lang="zh-CN" sz="1200" b="0" i="0" u="none" strike="noStrike" kern="1200" baseline="0">
                <a:solidFill>
                  <a:srgbClr val="371209"/>
                </a:solidFill>
                <a:latin typeface="+mn-ea"/>
                <a:ea typeface="+mn-ea"/>
                <a:cs typeface="+mn-cs"/>
              </a:defRPr>
            </a:pPr>
          </a:p>
        </c:txPr>
      </c:legendEntry>
      <c:legendEntry>
        <c:idx val="3"/>
        <c:txPr>
          <a:bodyPr rot="0" spcFirstLastPara="1" vertOverflow="ellipsis" vert="horz" wrap="square" anchor="ctr" anchorCtr="1"/>
          <a:lstStyle/>
          <a:p>
            <a:pPr>
              <a:defRPr lang="zh-CN" sz="1200" b="0" i="0" u="none" strike="noStrike" kern="1200" baseline="0">
                <a:solidFill>
                  <a:srgbClr val="371209"/>
                </a:solidFill>
                <a:latin typeface="+mn-ea"/>
                <a:ea typeface="+mn-ea"/>
                <a:cs typeface="+mn-cs"/>
              </a:defRPr>
            </a:pPr>
          </a:p>
        </c:txPr>
      </c:legendEntry>
      <c:layout>
        <c:manualLayout>
          <c:xMode val="edge"/>
          <c:yMode val="edge"/>
          <c:x val="0.00266429840142096"/>
          <c:y val="0.726027397260274"/>
          <c:w val="0.994671403197158"/>
          <c:h val="0.256236481614996"/>
        </c:manualLayout>
      </c:layout>
      <c:overlay val="0"/>
      <c:spPr>
        <a:noFill/>
        <a:ln>
          <a:noFill/>
        </a:ln>
        <a:effectLst/>
      </c:spPr>
      <c:txPr>
        <a:bodyPr rot="0" spcFirstLastPara="1" vertOverflow="ellipsis" vert="horz" wrap="square" anchor="ctr" anchorCtr="1"/>
        <a:lstStyle/>
        <a:p>
          <a:pPr>
            <a:defRPr lang="zh-CN" sz="1200" b="0" i="0" u="none" strike="noStrike" kern="1200" baseline="0">
              <a:solidFill>
                <a:srgbClr val="371209"/>
              </a:solidFill>
              <a:latin typeface="+mn-ea"/>
              <a:ea typeface="+mn-ea"/>
              <a:cs typeface="+mn-cs"/>
            </a:defRPr>
          </a:pPr>
        </a:p>
      </c:txPr>
    </c:legend>
    <c:plotVisOnly val="1"/>
    <c:dispBlanksAs val="zero"/>
    <c:showDLblsOverMax val="0"/>
  </c:chart>
  <c:spPr>
    <a:noFill/>
    <a:ln>
      <a:noFill/>
    </a:ln>
    <a:effectLst/>
  </c:spPr>
  <c:txPr>
    <a:bodyPr/>
    <a:lstStyle/>
    <a:p>
      <a:pPr>
        <a:defRPr lang="zh-CN" sz="1200">
          <a:solidFill>
            <a:srgbClr val="371209"/>
          </a:solidFill>
          <a:latin typeface="+mn-ea"/>
          <a:ea typeface="+mn-ea"/>
        </a:defRPr>
      </a:pP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2330378631629"/>
          <c:y val="0.0913934707626192"/>
          <c:w val="0.856762134845885"/>
          <c:h val="0.517151162790698"/>
        </c:manualLayout>
      </c:layout>
      <c:barChart>
        <c:barDir val="col"/>
        <c:grouping val="stacked"/>
        <c:varyColors val="0"/>
        <c:ser>
          <c:idx val="0"/>
          <c:order val="0"/>
          <c:spPr>
            <a:pattFill prst="wdUpDiag">
              <a:fgClr>
                <a:srgbClr val="B58867"/>
              </a:fgClr>
              <a:bgClr>
                <a:schemeClr val="bg1"/>
              </a:bgClr>
            </a:pattFill>
            <a:ln>
              <a:solidFill>
                <a:srgbClr val="B58867"/>
              </a:solidFill>
            </a:ln>
            <a:effectLst/>
          </c:spPr>
          <c:invertIfNegative val="0"/>
          <c:dLbls>
            <c:dLbl>
              <c:idx val="0"/>
              <c:layout>
                <c:manualLayout>
                  <c:x val="0"/>
                  <c:y val="-0.0790334302325581"/>
                </c:manualLayout>
              </c:layout>
              <c:dLblPos val="in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00416666666666667"/>
                  <c:y val="-0.0626816860465116"/>
                </c:manualLayout>
              </c:layout>
              <c:dLblPos val="in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00208333333333333"/>
                  <c:y val="-0.0681322674418605"/>
                </c:manualLayout>
              </c:layout>
              <c:dLblPos val="in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00416666666666667"/>
                  <c:y val="-0.0735828488372093"/>
                </c:manualLayout>
              </c:layout>
              <c:dLblPos val="in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00416666666666667"/>
                  <c:y val="-0.0735828488372093"/>
                </c:manualLayout>
              </c:layout>
              <c:dLblPos val="in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00833333333333333"/>
                  <c:y val="-0.0654069767441861"/>
                </c:manualLayout>
              </c:layout>
              <c:dLblPos val="inEnd"/>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0"/>
                  <c:y val="-0.0681322674418605"/>
                </c:manualLayout>
              </c:layout>
              <c:dLblPos val="inEnd"/>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rot="0" spcFirstLastPara="1" vertOverflow="ellipsis" vert="horz" wrap="square" lIns="38100" tIns="19050" rIns="38100" bIns="19050" anchor="ctr" anchorCtr="1"/>
              <a:lstStyle/>
              <a:p>
                <a:pPr>
                  <a:defRPr lang="zh-CN" sz="1195" b="0" i="0" u="none" strike="noStrike" kern="1200" baseline="0">
                    <a:solidFill>
                      <a:srgbClr val="371209"/>
                    </a:solidFill>
                    <a:latin typeface="+mn-ea"/>
                    <a:ea typeface="+mn-ea"/>
                    <a:cs typeface="+mn-cs"/>
                  </a:defRPr>
                </a:pP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[未成年人表格0223.xlsx]Sheet1!$C$292:$C$298</c:f>
              <c:strCache>
                <c:ptCount val="7"/>
                <c:pt idx="0">
                  <c:v>不了解情况，没有意见</c:v>
                </c:pt>
                <c:pt idx="1">
                  <c:v>网络使用技能</c:v>
                </c:pt>
                <c:pt idx="2">
                  <c:v>网络安全典型案例宣传教育</c:v>
                </c:pt>
                <c:pt idx="3">
                  <c:v>互联网基本知识</c:v>
                </c:pt>
                <c:pt idx="4">
                  <c:v>网络安全有关法律知识</c:v>
                </c:pt>
                <c:pt idx="5">
                  <c:v>网络使用规范、道德修养培养</c:v>
                </c:pt>
                <c:pt idx="6">
                  <c:v>网络信息辨别能力培养</c:v>
                </c:pt>
              </c:strCache>
            </c:strRef>
          </c:cat>
          <c:val>
            <c:numRef>
              <c:f>[未成年人表格0223.xlsx]Sheet1!$D$292:$D$298</c:f>
              <c:numCache>
                <c:formatCode>0.00%</c:formatCode>
                <c:ptCount val="7"/>
                <c:pt idx="0">
                  <c:v>0.083</c:v>
                </c:pt>
                <c:pt idx="1">
                  <c:v>0.473</c:v>
                </c:pt>
                <c:pt idx="2">
                  <c:v>0.485</c:v>
                </c:pt>
                <c:pt idx="3">
                  <c:v>0.595</c:v>
                </c:pt>
                <c:pt idx="4">
                  <c:v>0.596</c:v>
                </c:pt>
                <c:pt idx="5">
                  <c:v>0.611</c:v>
                </c:pt>
                <c:pt idx="6">
                  <c:v>0.641</c:v>
                </c:pt>
              </c:numCache>
            </c:numRef>
          </c:val>
        </c:ser>
        <c:dLbls>
          <c:showLegendKey val="0"/>
          <c:showVal val="1"/>
          <c:showCatName val="0"/>
          <c:showSerName val="0"/>
          <c:showPercent val="0"/>
          <c:showBubbleSize val="0"/>
        </c:dLbls>
        <c:gapWidth val="150"/>
        <c:overlap val="100"/>
        <c:axId val="-465177280"/>
        <c:axId val="-465175104"/>
      </c:barChart>
      <c:catAx>
        <c:axId val="-465177280"/>
        <c:scaling>
          <c:orientation val="minMax"/>
        </c:scaling>
        <c:delete val="0"/>
        <c:axPos val="b"/>
        <c:numFmt formatCode="General" sourceLinked="0"/>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lang="zh-CN" sz="1400" b="0" i="0" u="none" strike="noStrike" kern="1200" baseline="0">
                <a:solidFill>
                  <a:srgbClr val="371209"/>
                </a:solidFill>
                <a:latin typeface="+mn-ea"/>
                <a:ea typeface="+mn-ea"/>
                <a:cs typeface="+mn-cs"/>
              </a:defRPr>
            </a:pPr>
          </a:p>
        </c:txPr>
        <c:crossAx val="-465175104"/>
        <c:crosses val="autoZero"/>
        <c:auto val="1"/>
        <c:lblAlgn val="ctr"/>
        <c:lblOffset val="100"/>
        <c:noMultiLvlLbl val="0"/>
      </c:catAx>
      <c:valAx>
        <c:axId val="-465175104"/>
        <c:scaling>
          <c:orientation val="minMax"/>
        </c:scaling>
        <c:delete val="1"/>
        <c:axPos val="l"/>
        <c:majorGridlines>
          <c:spPr>
            <a:ln w="9525" cap="flat" cmpd="sng" algn="ctr">
              <a:solidFill>
                <a:schemeClr val="tx2">
                  <a:lumMod val="15000"/>
                  <a:lumOff val="85000"/>
                </a:schemeClr>
              </a:solidFill>
              <a:round/>
            </a:ln>
            <a:effectLst/>
          </c:spPr>
        </c:majorGridlines>
        <c:numFmt formatCode="0.0%" sourceLinked="0"/>
        <c:majorTickMark val="none"/>
        <c:minorTickMark val="none"/>
        <c:tickLblPos val="nextTo"/>
        <c:txPr>
          <a:bodyPr rot="-60000000" spcFirstLastPara="0" vertOverflow="ellipsis" vert="horz" wrap="square" anchor="ctr" anchorCtr="1"/>
          <a:lstStyle/>
          <a:p>
            <a:pPr>
              <a:defRPr lang="zh-CN" sz="1195" b="0" i="0" u="none" strike="noStrike" kern="1200" baseline="0">
                <a:solidFill>
                  <a:srgbClr val="371209"/>
                </a:solidFill>
                <a:latin typeface="+mn-ea"/>
                <a:ea typeface="+mn-ea"/>
                <a:cs typeface="+mn-cs"/>
              </a:defRPr>
            </a:pPr>
          </a:p>
        </c:txPr>
        <c:crossAx val="-465177280"/>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lang="zh-CN">
          <a:solidFill>
            <a:srgbClr val="371209"/>
          </a:solidFill>
          <a:latin typeface="+mn-ea"/>
          <a:ea typeface="+mn-ea"/>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4">
  <a:schemeClr val="accent4"/>
</cs:colorStyle>
</file>

<file path=ppt/charts/colors3.xml><?xml version="1.0" encoding="utf-8"?>
<cs:colorStyle xmlns:cs="http://schemas.microsoft.com/office/drawing/2012/chartStyle" xmlns:a="http://schemas.openxmlformats.org/drawingml/2006/main" meth="withinLinearReversed" id="22">
  <a:schemeClr val="accent2"/>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5"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3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5"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3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02">
  <cs:axisTitle>
    <cs:lnRef idx="0"/>
    <cs:fillRef idx="0"/>
    <cs:effectRef idx="0"/>
    <cs:fontRef idx="minor">
      <a:schemeClr val="tx2"/>
    </cs:fontRef>
    <cs:defRPr sz="1195"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5"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5" kern="1200"/>
  </cs:chartArea>
  <cs:dataLabel>
    <cs:lnRef idx="0"/>
    <cs:fillRef idx="0"/>
    <cs:effectRef idx="0"/>
    <cs:fontRef idx="minor">
      <a:schemeClr val="tx2"/>
    </cs:fontRef>
    <cs:defRPr sz="1195"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5"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5"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3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5"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5"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514600" y="857250"/>
            <a:ext cx="4114800" cy="23145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104EBB-0E67-4A8F-8892-A39B7B2E550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04F9B4C-C6B0-4202-A6A0-361DCF3C773F}"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04F9B4C-C6B0-4202-A6A0-361DCF3C773F}"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04F9B4C-C6B0-4202-A6A0-361DCF3C773F}"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04F9B4C-C6B0-4202-A6A0-361DCF3C773F}"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kern="1200" dirty="0">
                <a:solidFill>
                  <a:schemeClr val="tx1"/>
                </a:solidFill>
                <a:effectLst/>
                <a:latin typeface="+mn-lt"/>
                <a:ea typeface="+mn-ea"/>
                <a:cs typeface="+mn-cs"/>
              </a:rPr>
              <a:t>本年度调查活动由全国</a:t>
            </a:r>
            <a:r>
              <a:rPr lang="en-US" altLang="zh-CN" sz="1200" kern="1200" dirty="0">
                <a:solidFill>
                  <a:schemeClr val="tx1"/>
                </a:solidFill>
                <a:effectLst/>
                <a:latin typeface="+mn-lt"/>
                <a:ea typeface="+mn-ea"/>
                <a:cs typeface="+mn-cs"/>
              </a:rPr>
              <a:t>135</a:t>
            </a:r>
            <a:r>
              <a:rPr lang="zh-CN" altLang="en-US" sz="1200" kern="1200" dirty="0">
                <a:solidFill>
                  <a:schemeClr val="tx1"/>
                </a:solidFill>
                <a:effectLst/>
                <a:latin typeface="+mn-lt"/>
                <a:ea typeface="+mn-ea"/>
                <a:cs typeface="+mn-cs"/>
              </a:rPr>
              <a:t>家网络安全行业协会及相关社会组织联合发起，公安、网信等各级政府网络安全主管部门对活动给予了强有力的指导和支持。 </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dirty="0"/>
              <a:t>调查问卷分为面向所有网民的公众版与面向网络行业从业人员的从业人员版。</a:t>
            </a: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dirty="0"/>
              <a:t>本次调查基于手机和</a:t>
            </a:r>
            <a:r>
              <a:rPr kumimoji="1" lang="en-US" altLang="zh-CN" dirty="0"/>
              <a:t>PC</a:t>
            </a:r>
            <a:r>
              <a:rPr kumimoji="1" lang="zh-CN" altLang="en-US" dirty="0"/>
              <a:t>渠道的云服务进行问卷收集。</a:t>
            </a: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dirty="0"/>
              <a:t>调查时间从</a:t>
            </a:r>
            <a:r>
              <a:rPr kumimoji="1" lang="en-US" altLang="zh-CN" dirty="0"/>
              <a:t>2021</a:t>
            </a:r>
            <a:r>
              <a:rPr kumimoji="1" lang="zh-CN" altLang="en-US" dirty="0"/>
              <a:t>年</a:t>
            </a:r>
            <a:r>
              <a:rPr kumimoji="1" lang="en-US" altLang="zh-CN" dirty="0"/>
              <a:t>8</a:t>
            </a:r>
            <a:r>
              <a:rPr kumimoji="1" lang="zh-CN" altLang="en-US" dirty="0"/>
              <a:t>月</a:t>
            </a:r>
            <a:r>
              <a:rPr kumimoji="1" lang="en-US" altLang="zh-CN" dirty="0"/>
              <a:t>3</a:t>
            </a:r>
            <a:r>
              <a:rPr kumimoji="1" lang="zh-CN" altLang="en-US" dirty="0"/>
              <a:t>日上午</a:t>
            </a:r>
            <a:r>
              <a:rPr kumimoji="1" lang="en-US" altLang="zh-CN" dirty="0"/>
              <a:t>9</a:t>
            </a:r>
            <a:r>
              <a:rPr kumimoji="1" lang="zh-CN" altLang="en-US" dirty="0"/>
              <a:t>时至</a:t>
            </a:r>
            <a:r>
              <a:rPr kumimoji="1" lang="en-US" altLang="zh-CN" dirty="0"/>
              <a:t>12</a:t>
            </a:r>
            <a:r>
              <a:rPr kumimoji="1" lang="zh-CN" altLang="en-US" dirty="0"/>
              <a:t>日</a:t>
            </a:r>
            <a:r>
              <a:rPr kumimoji="1" lang="en-US" altLang="zh-CN" dirty="0"/>
              <a:t>24</a:t>
            </a:r>
            <a:r>
              <a:rPr kumimoji="1" lang="zh-CN" altLang="en-US" dirty="0"/>
              <a:t>时，共计</a:t>
            </a:r>
            <a:r>
              <a:rPr kumimoji="1" lang="en-US" altLang="zh-CN" dirty="0"/>
              <a:t>10</a:t>
            </a:r>
            <a:r>
              <a:rPr kumimoji="1" lang="zh-CN" altLang="en-US" dirty="0"/>
              <a:t>天。</a:t>
            </a:r>
            <a:endParaRPr kumimoji="1"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b="1" dirty="0">
                <a:latin typeface="微软雅黑" panose="020B0503020204020204" charset="-122"/>
                <a:ea typeface="微软雅黑" panose="020B0503020204020204" charset="-122"/>
              </a:rPr>
              <a:t>2021</a:t>
            </a:r>
            <a:r>
              <a:rPr kumimoji="1" lang="zh-CN" altLang="en-US" b="1" dirty="0">
                <a:latin typeface="微软雅黑" panose="020B0503020204020204" charset="-122"/>
                <a:ea typeface="微软雅黑" panose="020B0503020204020204" charset="-122"/>
              </a:rPr>
              <a:t>年</a:t>
            </a:r>
            <a:r>
              <a:rPr kumimoji="1" lang="zh-CN" altLang="en-US" b="1" dirty="0">
                <a:solidFill>
                  <a:srgbClr val="FFEB00"/>
                </a:solidFill>
                <a:latin typeface="微软雅黑" panose="020B0503020204020204" charset="-122"/>
                <a:ea typeface="微软雅黑" panose="020B0503020204020204" charset="-122"/>
              </a:rPr>
              <a:t>公众网民版客观题</a:t>
            </a:r>
            <a:r>
              <a:rPr kumimoji="1" lang="zh-CN" altLang="en-US" b="1" dirty="0">
                <a:latin typeface="微软雅黑" panose="020B0503020204020204" charset="-122"/>
                <a:ea typeface="微软雅黑" panose="020B0503020204020204" charset="-122"/>
              </a:rPr>
              <a:t>采集总数比</a:t>
            </a:r>
            <a:r>
              <a:rPr kumimoji="1" lang="en-US" altLang="zh-CN" b="1" dirty="0">
                <a:latin typeface="微软雅黑" panose="020B0503020204020204" charset="-122"/>
                <a:ea typeface="微软雅黑" panose="020B0503020204020204" charset="-122"/>
              </a:rPr>
              <a:t>2020</a:t>
            </a:r>
            <a:r>
              <a:rPr kumimoji="1" lang="zh-CN" altLang="en-US" b="1" dirty="0">
                <a:latin typeface="微软雅黑" panose="020B0503020204020204" charset="-122"/>
                <a:ea typeface="微软雅黑" panose="020B0503020204020204" charset="-122"/>
              </a:rPr>
              <a:t>年增加</a:t>
            </a:r>
            <a:r>
              <a:rPr kumimoji="1" lang="en-US" altLang="zh-CN" b="1" dirty="0">
                <a:solidFill>
                  <a:srgbClr val="FFEB00"/>
                </a:solidFill>
                <a:latin typeface="微软雅黑" panose="020B0503020204020204" charset="-122"/>
                <a:ea typeface="微软雅黑" panose="020B0503020204020204" charset="-122"/>
              </a:rPr>
              <a:t>78.41</a:t>
            </a:r>
            <a:r>
              <a:rPr kumimoji="1" lang="en-US" altLang="zh-CN" b="1" dirty="0">
                <a:latin typeface="微软雅黑" panose="020B0503020204020204" charset="-122"/>
                <a:ea typeface="微软雅黑" panose="020B0503020204020204" charset="-122"/>
              </a:rPr>
              <a:t>%</a:t>
            </a:r>
            <a:r>
              <a:rPr kumimoji="1" lang="zh-CN" altLang="en-US" b="1" dirty="0">
                <a:latin typeface="微软雅黑" panose="020B0503020204020204" charset="-122"/>
                <a:ea typeface="微软雅黑" panose="020B0503020204020204" charset="-122"/>
              </a:rPr>
              <a:t>，其中有效问卷</a:t>
            </a:r>
            <a:r>
              <a:rPr kumimoji="1" lang="en-US" altLang="zh-CN" b="1" dirty="0">
                <a:latin typeface="微软雅黑" panose="020B0503020204020204" charset="-122"/>
                <a:ea typeface="微软雅黑" panose="020B0503020204020204" charset="-122"/>
              </a:rPr>
              <a:t>130.1475</a:t>
            </a:r>
            <a:r>
              <a:rPr kumimoji="1" lang="zh-CN" altLang="en-US" b="1" dirty="0">
                <a:latin typeface="微软雅黑" panose="020B0503020204020204" charset="-122"/>
                <a:ea typeface="微软雅黑" panose="020B0503020204020204" charset="-122"/>
              </a:rPr>
              <a:t>万份，问卷有效率</a:t>
            </a:r>
            <a:r>
              <a:rPr kumimoji="1" lang="en-US" altLang="zh-CN" b="1" dirty="0">
                <a:latin typeface="微软雅黑" panose="020B0503020204020204" charset="-122"/>
                <a:ea typeface="微软雅黑" panose="020B0503020204020204" charset="-122"/>
              </a:rPr>
              <a:t>95.39%</a:t>
            </a:r>
            <a:r>
              <a:rPr kumimoji="1" lang="zh-CN" altLang="en-US" b="1" dirty="0">
                <a:latin typeface="微软雅黑" panose="020B0503020204020204" charset="-122"/>
                <a:ea typeface="微软雅黑" panose="020B0503020204020204" charset="-122"/>
              </a:rPr>
              <a:t>。</a:t>
            </a:r>
            <a:endParaRPr kumimoji="1" lang="en-US" altLang="zh-CN" b="1" dirty="0">
              <a:latin typeface="微软雅黑" panose="020B0503020204020204" charset="-122"/>
              <a:ea typeface="微软雅黑" panose="020B050302020402020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b="1" dirty="0">
                <a:latin typeface="微软雅黑" panose="020B0503020204020204" charset="-122"/>
                <a:ea typeface="微软雅黑" panose="020B0503020204020204" charset="-122"/>
              </a:rPr>
              <a:t>2021</a:t>
            </a:r>
            <a:r>
              <a:rPr kumimoji="1" lang="zh-CN" altLang="en-US" b="1" dirty="0">
                <a:latin typeface="微软雅黑" panose="020B0503020204020204" charset="-122"/>
                <a:ea typeface="微软雅黑" panose="020B0503020204020204" charset="-122"/>
              </a:rPr>
              <a:t>年</a:t>
            </a:r>
            <a:r>
              <a:rPr kumimoji="1" lang="zh-CN" altLang="en-US" b="1" dirty="0">
                <a:solidFill>
                  <a:srgbClr val="FFEB00"/>
                </a:solidFill>
                <a:latin typeface="微软雅黑" panose="020B0503020204020204" charset="-122"/>
                <a:ea typeface="微软雅黑" panose="020B0503020204020204" charset="-122"/>
              </a:rPr>
              <a:t>公众网民版主观题</a:t>
            </a:r>
            <a:r>
              <a:rPr kumimoji="1" lang="zh-CN" altLang="en-US" b="1" dirty="0">
                <a:latin typeface="微软雅黑" panose="020B0503020204020204" charset="-122"/>
                <a:ea typeface="微软雅黑" panose="020B0503020204020204" charset="-122"/>
              </a:rPr>
              <a:t>采集总数为</a:t>
            </a:r>
            <a:r>
              <a:rPr kumimoji="1" lang="en-US" altLang="zh-CN" b="1" dirty="0">
                <a:solidFill>
                  <a:srgbClr val="FFEB00"/>
                </a:solidFill>
                <a:latin typeface="微软雅黑" panose="020B0503020204020204" charset="-122"/>
                <a:ea typeface="微软雅黑" panose="020B0503020204020204" charset="-122"/>
              </a:rPr>
              <a:t>72974</a:t>
            </a:r>
            <a:r>
              <a:rPr kumimoji="1" lang="zh-CN" altLang="en-US" b="1" dirty="0">
                <a:latin typeface="微软雅黑" panose="020B0503020204020204" charset="-122"/>
                <a:ea typeface="微软雅黑" panose="020B0503020204020204" charset="-122"/>
              </a:rPr>
              <a:t>份，集中收集了以下几个关键问题。</a:t>
            </a:r>
            <a:endParaRPr kumimoji="1" lang="zh-CN" altLang="en-US" b="1" dirty="0">
              <a:latin typeface="微软雅黑" panose="020B0503020204020204" charset="-122"/>
              <a:ea typeface="微软雅黑" panose="020B0503020204020204" charset="-122"/>
            </a:endParaRPr>
          </a:p>
          <a:p>
            <a:endParaRPr kumimoji="1"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kumimoji="1" lang="zh-CN" altLang="en-US" dirty="0"/>
              <a:t>公众网民的基本情况如图所示。</a:t>
            </a:r>
            <a:endParaRPr kumimoji="1"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kumimoji="1" lang="zh-CN" altLang="en-US" dirty="0"/>
              <a:t>从业人员的基本情况如图所示。</a:t>
            </a:r>
            <a:endParaRPr kumimoji="1"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514600" y="857250"/>
            <a:ext cx="4114800" cy="23145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104EBB-0E67-4A8F-8892-A39B7B2E550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9D9C70D-B7C8-466D-B87C-22D855EF72C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9045BA-9AC9-4435-A9A0-D822685BA71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9D9C70D-B7C8-466D-B87C-22D855EF72C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9045BA-9AC9-4435-A9A0-D822685BA71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59D9C70D-B7C8-466D-B87C-22D855EF72C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9045BA-9AC9-4435-A9A0-D822685BA71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9D9C70D-B7C8-466D-B87C-22D855EF72C6}"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F9045BA-9AC9-4435-A9A0-D822685BA71C}"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showMasterSp="0">
  <p:cSld name="4_空白">
    <p:spTree>
      <p:nvGrpSpPr>
        <p:cNvPr id="1" name=""/>
        <p:cNvGrpSpPr/>
        <p:nvPr/>
      </p:nvGrpSpPr>
      <p:grpSpPr>
        <a:xfrm>
          <a:off x="0" y="0"/>
          <a:ext cx="0" cy="0"/>
          <a:chOff x="0" y="0"/>
          <a:chExt cx="0" cy="0"/>
        </a:xfrm>
      </p:grpSpPr>
      <p:sp>
        <p:nvSpPr>
          <p:cNvPr id="2" name="文本框 1"/>
          <p:cNvSpPr txBox="1"/>
          <p:nvPr userDrawn="1"/>
        </p:nvSpPr>
        <p:spPr>
          <a:xfrm>
            <a:off x="-32063822" y="52592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rgbClr val="E6E6E6"/>
              </a:solidFill>
            </a:endParaRPr>
          </a:p>
        </p:txBody>
      </p:sp>
      <p:sp>
        <p:nvSpPr>
          <p:cNvPr id="3" name="矩形 2"/>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
        <p:nvSpPr>
          <p:cNvPr id="5" name="矩形 4" hidden="1"/>
          <p:cNvSpPr/>
          <p:nvPr userDrawn="1"/>
        </p:nvSpPr>
        <p:spPr>
          <a:xfrm>
            <a:off x="0" y="0"/>
            <a:ext cx="12192000" cy="6858000"/>
          </a:xfrm>
          <a:prstGeom prst="rect">
            <a:avLst/>
          </a:prstGeom>
          <a:gradFill>
            <a:gsLst>
              <a:gs pos="0">
                <a:schemeClr val="accent1">
                  <a:alpha val="30000"/>
                </a:schemeClr>
              </a:gs>
              <a:gs pos="100000">
                <a:schemeClr val="accent1">
                  <a:alpha val="9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占位符 5"/>
          <p:cNvPicPr>
            <a:picLocks noChangeAspect="1"/>
          </p:cNvPicPr>
          <p:nvPr userDrawn="1"/>
        </p:nvPicPr>
        <p:blipFill rotWithShape="1">
          <a:blip r:embed="rId2" cstate="print">
            <a:extLst>
              <a:ext uri="{28A0092B-C50C-407E-A947-70E740481C1C}">
                <a14:useLocalDpi xmlns:a14="http://schemas.microsoft.com/office/drawing/2010/main" val="0"/>
              </a:ext>
            </a:extLst>
          </a:blip>
          <a:srcRect t="17234" r="7944" b="9290"/>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pic>
        <p:nvPicPr>
          <p:cNvPr id="11" name="图片占位符 12"/>
          <p:cNvPicPr>
            <a:picLocks noChangeAspect="1"/>
          </p:cNvPicPr>
          <p:nvPr userDrawn="1"/>
        </p:nvPicPr>
        <p:blipFill>
          <a:blip r:embed="rId2">
            <a:extLst>
              <a:ext uri="{28A0092B-C50C-407E-A947-70E740481C1C}">
                <a14:useLocalDpi xmlns:a14="http://schemas.microsoft.com/office/drawing/2010/main" val="0"/>
              </a:ext>
            </a:extLst>
          </a:blip>
          <a:srcRect t="18645" b="18645"/>
          <a:stretch>
            <a:fillRect/>
          </a:stretch>
        </p:blipFill>
        <p:spPr>
          <a:xfrm>
            <a:off x="0" y="0"/>
            <a:ext cx="12192000" cy="6858000"/>
          </a:xfrm>
          <a:prstGeom prst="rect">
            <a:avLst/>
          </a:prstGeom>
        </p:spPr>
      </p:pic>
      <p:sp>
        <p:nvSpPr>
          <p:cNvPr id="3" name="Template from Qian t u 8 4 3 5 7 5 9"/>
          <p:cNvSpPr txBox="1"/>
          <p:nvPr userDrawn="1"/>
        </p:nvSpPr>
        <p:spPr>
          <a:xfrm>
            <a:off x="-32063822" y="52592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rgbClr val="E6E6E6"/>
              </a:solidFill>
            </a:endParaRPr>
          </a:p>
        </p:txBody>
      </p:sp>
      <p:sp>
        <p:nvSpPr>
          <p:cNvPr id="4" name="Template from Qian t u 8 4 3 5 7 5 9"/>
          <p:cNvSpPr txBox="1"/>
          <p:nvPr userDrawn="1"/>
        </p:nvSpPr>
        <p:spPr>
          <a:xfrm>
            <a:off x="-34029696" y="0"/>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rgbClr val="E6E6E6"/>
              </a:solidFill>
            </a:endParaRPr>
          </a:p>
        </p:txBody>
      </p:sp>
      <p:sp>
        <p:nvSpPr>
          <p:cNvPr id="5" name="文本框 4"/>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rgbClr val="E6E6E6"/>
              </a:solidFill>
            </a:endParaRPr>
          </a:p>
        </p:txBody>
      </p:sp>
      <p:sp>
        <p:nvSpPr>
          <p:cNvPr id="6" name="文本框 5"/>
          <p:cNvSpPr txBox="1"/>
          <p:nvPr userDrawn="1"/>
        </p:nvSpPr>
        <p:spPr>
          <a:xfrm>
            <a:off x="-16011022" y="-212583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rgbClr val="E6E6E6"/>
              </a:solidFill>
            </a:endParaRPr>
          </a:p>
        </p:txBody>
      </p:sp>
      <p:sp>
        <p:nvSpPr>
          <p:cNvPr id="7" name="矩形 6"/>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
        <p:nvSpPr>
          <p:cNvPr id="8" name="矩形 7"/>
          <p:cNvSpPr/>
          <p:nvPr userDrawn="1"/>
        </p:nvSpPr>
        <p:spPr>
          <a:xfrm>
            <a:off x="0" y="0"/>
            <a:ext cx="12192000" cy="405979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 name="矩形 61536760"/>
          <p:cNvSpPr/>
          <p:nvPr userDrawn="1"/>
        </p:nvSpPr>
        <p:spPr>
          <a:xfrm>
            <a:off x="2324100" y="3601895"/>
            <a:ext cx="5177846" cy="2215991"/>
          </a:xfrm>
          <a:prstGeom prst="rect">
            <a:avLst/>
          </a:prstGeom>
          <a:noFill/>
        </p:spPr>
        <p:txBody>
          <a:bodyPr wrap="square">
            <a:spAutoFit/>
          </a:bodyPr>
          <a:lstStyle/>
          <a:p>
            <a:pPr algn="dist" defTabSz="914400">
              <a:spcBef>
                <a:spcPct val="0"/>
              </a:spcBef>
            </a:pPr>
            <a:r>
              <a:rPr lang="en-US" altLang="zh-CN" sz="13800" b="1" spc="-300" dirty="0">
                <a:ln>
                  <a:gradFill flip="none" rotWithShape="1">
                    <a:gsLst>
                      <a:gs pos="0">
                        <a:schemeClr val="accent1">
                          <a:lumMod val="67000"/>
                        </a:schemeClr>
                      </a:gs>
                      <a:gs pos="87000">
                        <a:schemeClr val="accent1">
                          <a:lumMod val="60000"/>
                          <a:lumOff val="40000"/>
                          <a:alpha val="73000"/>
                        </a:schemeClr>
                      </a:gs>
                    </a:gsLst>
                    <a:lin ang="21594000" scaled="0"/>
                    <a:tileRect/>
                  </a:gradFill>
                </a:ln>
                <a:blipFill dpi="0" rotWithShape="1">
                  <a:blip r:embed="rId3">
                    <a:alphaModFix amt="82000"/>
                  </a:blip>
                  <a:srcRect/>
                  <a:stretch>
                    <a:fillRect l="-9505" t="-18266" r="-5076" b="-55174"/>
                  </a:stretch>
                </a:blipFill>
                <a:effectLst/>
                <a:latin typeface="字魂95号-手刻宋" panose="00000500000000000000" pitchFamily="2" charset="-122"/>
                <a:ea typeface="字魂95号-手刻宋" panose="00000500000000000000" pitchFamily="2" charset="-122"/>
                <a:cs typeface="+mj-cs"/>
              </a:rPr>
              <a:t>PART</a:t>
            </a:r>
            <a:endParaRPr lang="zh-CN" altLang="en-US" sz="13800" b="1" spc="-300" dirty="0">
              <a:ln>
                <a:gradFill flip="none" rotWithShape="1">
                  <a:gsLst>
                    <a:gs pos="0">
                      <a:schemeClr val="accent1">
                        <a:lumMod val="67000"/>
                      </a:schemeClr>
                    </a:gs>
                    <a:gs pos="87000">
                      <a:schemeClr val="accent1">
                        <a:lumMod val="60000"/>
                        <a:lumOff val="40000"/>
                        <a:alpha val="73000"/>
                      </a:schemeClr>
                    </a:gs>
                  </a:gsLst>
                  <a:lin ang="21594000" scaled="0"/>
                  <a:tileRect/>
                </a:gradFill>
              </a:ln>
              <a:blipFill dpi="0" rotWithShape="1">
                <a:blip r:embed="rId3">
                  <a:alphaModFix amt="82000"/>
                </a:blip>
                <a:srcRect/>
                <a:stretch>
                  <a:fillRect l="-9505" t="-18266" r="-5076" b="-55174"/>
                </a:stretch>
              </a:blipFill>
              <a:effectLst/>
              <a:latin typeface="字魂95号-手刻宋" panose="00000500000000000000" pitchFamily="2" charset="-122"/>
              <a:ea typeface="字魂95号-手刻宋" panose="00000500000000000000" pitchFamily="2" charset="-122"/>
              <a:cs typeface="+mj-cs"/>
            </a:endParaRPr>
          </a:p>
        </p:txBody>
      </p:sp>
      <p:cxnSp>
        <p:nvCxnSpPr>
          <p:cNvPr id="10" name="直接连接符 9"/>
          <p:cNvCxnSpPr/>
          <p:nvPr userDrawn="1"/>
        </p:nvCxnSpPr>
        <p:spPr>
          <a:xfrm flipV="1">
            <a:off x="7501946" y="1"/>
            <a:ext cx="4690054" cy="4777772"/>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showMasterSp="0">
  <p:cSld name="1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E6E6E6"/>
              </a:solidFill>
            </a:endParaRPr>
          </a:p>
        </p:txBody>
      </p:sp>
      <p:sp>
        <p:nvSpPr>
          <p:cNvPr id="3" name="文本框 2"/>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rgbClr val="E6E6E6"/>
              </a:solidFill>
            </a:endParaRPr>
          </a:p>
        </p:txBody>
      </p:sp>
      <p:sp>
        <p:nvSpPr>
          <p:cNvPr id="4" name="文本框 3"/>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rgbClr val="E6E6E6"/>
              </a:solidFill>
            </a:endParaRPr>
          </a:p>
        </p:txBody>
      </p:sp>
      <p:sp>
        <p:nvSpPr>
          <p:cNvPr id="5" name="文本框 4"/>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rgbClr val="E6E6E6"/>
              </a:solidFill>
            </a:endParaRPr>
          </a:p>
        </p:txBody>
      </p:sp>
      <p:sp>
        <p:nvSpPr>
          <p:cNvPr id="6" name="矩形 5"/>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空白">
    <p:spTree>
      <p:nvGrpSpPr>
        <p:cNvPr id="1" name=""/>
        <p:cNvGrpSpPr/>
        <p:nvPr/>
      </p:nvGrpSpPr>
      <p:grpSpPr>
        <a:xfrm>
          <a:off x="0" y="0"/>
          <a:ext cx="0" cy="0"/>
          <a:chOff x="0" y="0"/>
          <a:chExt cx="0" cy="0"/>
        </a:xfrm>
      </p:grpSpPr>
      <p:sp>
        <p:nvSpPr>
          <p:cNvPr id="3" name="8435759"/>
          <p:cNvSpPr>
            <a:spLocks noGrp="1"/>
          </p:cNvSpPr>
          <p:nvPr>
            <p:ph type="pic" sz="quarter" idx="10"/>
          </p:nvPr>
        </p:nvSpPr>
        <p:spPr>
          <a:xfrm>
            <a:off x="0" y="0"/>
            <a:ext cx="12192000" cy="6858000"/>
          </a:xfrm>
          <a:prstGeom prst="rect">
            <a:avLst/>
          </a:prstGeom>
        </p:spPr>
        <p:txBody>
          <a:bodyPr/>
          <a:lstStyle>
            <a:lvl1pPr>
              <a:defRPr>
                <a:solidFill>
                  <a:srgbClr val="E6E6E6"/>
                </a:solidFill>
              </a:defRPr>
            </a:lvl1pPr>
          </a:lstStyle>
          <a:p>
            <a:endParaRPr lang="zh-CN" altLang="en-US"/>
          </a:p>
        </p:txBody>
      </p:sp>
      <p:sp>
        <p:nvSpPr>
          <p:cNvPr id="5" name="文本框 4"/>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rgbClr val="E6E6E6"/>
              </a:solidFill>
            </a:endParaRPr>
          </a:p>
        </p:txBody>
      </p:sp>
      <p:sp>
        <p:nvSpPr>
          <p:cNvPr id="6" name="文本框 5"/>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rgbClr val="E6E6E6"/>
              </a:solidFill>
            </a:endParaRPr>
          </a:p>
        </p:txBody>
      </p:sp>
      <p:sp>
        <p:nvSpPr>
          <p:cNvPr id="7" name="文本框 6"/>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rgbClr val="E6E6E6"/>
              </a:solidFill>
            </a:endParaRPr>
          </a:p>
        </p:txBody>
      </p:sp>
      <p:sp>
        <p:nvSpPr>
          <p:cNvPr id="8" name="矩形 7"/>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空白">
    <p:spTree>
      <p:nvGrpSpPr>
        <p:cNvPr id="1" name=""/>
        <p:cNvGrpSpPr/>
        <p:nvPr/>
      </p:nvGrpSpPr>
      <p:grpSpPr>
        <a:xfrm>
          <a:off x="0" y="0"/>
          <a:ext cx="0" cy="0"/>
          <a:chOff x="0" y="0"/>
          <a:chExt cx="0" cy="0"/>
        </a:xfrm>
      </p:grpSpPr>
      <p:sp>
        <p:nvSpPr>
          <p:cNvPr id="3" name="8435759"/>
          <p:cNvSpPr>
            <a:spLocks noGrp="1"/>
          </p:cNvSpPr>
          <p:nvPr>
            <p:ph type="pic" sz="quarter" idx="10"/>
          </p:nvPr>
        </p:nvSpPr>
        <p:spPr>
          <a:xfrm>
            <a:off x="0" y="0"/>
            <a:ext cx="12192000" cy="6858000"/>
          </a:xfrm>
          <a:prstGeom prst="rect">
            <a:avLst/>
          </a:prstGeom>
        </p:spPr>
        <p:txBody>
          <a:bodyPr/>
          <a:lstStyle>
            <a:lvl1pPr>
              <a:defRPr>
                <a:solidFill>
                  <a:srgbClr val="E6E6E6"/>
                </a:solidFill>
              </a:defRPr>
            </a:lvl1pPr>
          </a:lstStyle>
          <a:p>
            <a:endParaRPr lang="zh-CN" altLang="en-US"/>
          </a:p>
        </p:txBody>
      </p:sp>
      <p:sp>
        <p:nvSpPr>
          <p:cNvPr id="5" name="文本框 4"/>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rgbClr val="E6E6E6"/>
              </a:solidFill>
            </a:endParaRPr>
          </a:p>
        </p:txBody>
      </p:sp>
      <p:sp>
        <p:nvSpPr>
          <p:cNvPr id="6" name="文本框 5"/>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rgbClr val="E6E6E6"/>
              </a:solidFill>
            </a:endParaRPr>
          </a:p>
        </p:txBody>
      </p:sp>
      <p:sp>
        <p:nvSpPr>
          <p:cNvPr id="7" name="文本框 6"/>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rgbClr val="E6E6E6"/>
              </a:solidFill>
            </a:endParaRPr>
          </a:p>
        </p:txBody>
      </p:sp>
      <p:sp>
        <p:nvSpPr>
          <p:cNvPr id="8" name="矩形 7"/>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文本框 1"/>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chemeClr val="bg1"/>
              </a:solidFill>
            </a:endParaRPr>
          </a:p>
        </p:txBody>
      </p:sp>
      <p:sp>
        <p:nvSpPr>
          <p:cNvPr id="3" name="文本框 2"/>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chemeClr val="bg1"/>
              </a:solidFill>
            </a:endParaRPr>
          </a:p>
        </p:txBody>
      </p:sp>
      <p:sp>
        <p:nvSpPr>
          <p:cNvPr id="4" name="文本框 3"/>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chemeClr val="bg1"/>
              </a:solidFill>
            </a:endParaRPr>
          </a:p>
        </p:txBody>
      </p:sp>
      <p:sp>
        <p:nvSpPr>
          <p:cNvPr id="5" name="矩形 4"/>
          <p:cNvSpPr/>
          <p:nvPr userDrawn="1"/>
        </p:nvSpPr>
        <p:spPr>
          <a:xfrm>
            <a:off x="-15098004" y="6488668"/>
            <a:ext cx="1197764" cy="369332"/>
          </a:xfrm>
          <a:prstGeom prst="rect">
            <a:avLst/>
          </a:prstGeom>
        </p:spPr>
        <p:txBody>
          <a:bodyPr wrap="none">
            <a:spAutoFit/>
          </a:bodyPr>
          <a:lstStyle/>
          <a:p>
            <a:r>
              <a:rPr lang="en-US" altLang="zh-CN" dirty="0">
                <a:solidFill>
                  <a:srgbClr val="CCD1D4"/>
                </a:solidFill>
              </a:rPr>
              <a:t>61536760</a:t>
            </a:r>
            <a:endParaRPr lang="zh-CN" altLang="en-US" dirty="0">
              <a:solidFill>
                <a:srgbClr val="CCD1D4"/>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3790950" y="1386952"/>
            <a:ext cx="2787515" cy="2787515"/>
          </a:xfrm>
          <a:custGeom>
            <a:avLst/>
            <a:gdLst>
              <a:gd name="connsiteX0" fmla="*/ 1828162 w 3229798"/>
              <a:gd name="connsiteY0" fmla="*/ 71 h 3229798"/>
              <a:gd name="connsiteX1" fmla="*/ 2552217 w 3229798"/>
              <a:gd name="connsiteY1" fmla="*/ 417629 h 3229798"/>
              <a:gd name="connsiteX2" fmla="*/ 3125377 w 3229798"/>
              <a:gd name="connsiteY2" fmla="*/ 1440318 h 3229798"/>
              <a:gd name="connsiteX3" fmla="*/ 2812170 w 3229798"/>
              <a:gd name="connsiteY3" fmla="*/ 2552217 h 3229798"/>
              <a:gd name="connsiteX4" fmla="*/ 1789481 w 3229798"/>
              <a:gd name="connsiteY4" fmla="*/ 3125377 h 3229798"/>
              <a:gd name="connsiteX5" fmla="*/ 677581 w 3229798"/>
              <a:gd name="connsiteY5" fmla="*/ 2812170 h 3229798"/>
              <a:gd name="connsiteX6" fmla="*/ 104422 w 3229798"/>
              <a:gd name="connsiteY6" fmla="*/ 1789481 h 3229798"/>
              <a:gd name="connsiteX7" fmla="*/ 417629 w 3229798"/>
              <a:gd name="connsiteY7" fmla="*/ 677581 h 3229798"/>
              <a:gd name="connsiteX8" fmla="*/ 1440318 w 3229798"/>
              <a:gd name="connsiteY8" fmla="*/ 104421 h 3229798"/>
              <a:gd name="connsiteX9" fmla="*/ 1828162 w 3229798"/>
              <a:gd name="connsiteY9" fmla="*/ 71 h 32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29798" h="3229798">
                <a:moveTo>
                  <a:pt x="1828162" y="71"/>
                </a:moveTo>
                <a:cubicBezTo>
                  <a:pt x="2117907" y="-3752"/>
                  <a:pt x="2400587" y="147075"/>
                  <a:pt x="2552217" y="417629"/>
                </a:cubicBezTo>
                <a:lnTo>
                  <a:pt x="3125377" y="1440318"/>
                </a:lnTo>
                <a:cubicBezTo>
                  <a:pt x="3345930" y="1833850"/>
                  <a:pt x="3205702" y="2331664"/>
                  <a:pt x="2812170" y="2552217"/>
                </a:cubicBezTo>
                <a:lnTo>
                  <a:pt x="1789481" y="3125377"/>
                </a:lnTo>
                <a:cubicBezTo>
                  <a:pt x="1395949" y="3345929"/>
                  <a:pt x="898134" y="3205702"/>
                  <a:pt x="677581" y="2812170"/>
                </a:cubicBezTo>
                <a:lnTo>
                  <a:pt x="104422" y="1789481"/>
                </a:lnTo>
                <a:cubicBezTo>
                  <a:pt x="-116131" y="1395949"/>
                  <a:pt x="24097" y="898134"/>
                  <a:pt x="417629" y="677581"/>
                </a:cubicBezTo>
                <a:lnTo>
                  <a:pt x="1440318" y="104421"/>
                </a:lnTo>
                <a:cubicBezTo>
                  <a:pt x="1563297" y="35499"/>
                  <a:pt x="1696459" y="1809"/>
                  <a:pt x="1828162" y="71"/>
                </a:cubicBezTo>
                <a:close/>
              </a:path>
            </a:pathLst>
          </a:custGeom>
        </p:spPr>
        <p:txBody>
          <a:bodyPr wrap="square">
            <a:noAutofit/>
          </a:bodyPr>
          <a:lstStyle>
            <a:lvl1pPr>
              <a:defRPr sz="1800"/>
            </a:lvl1pPr>
          </a:lstStyle>
          <a:p>
            <a:endParaRPr lang="en-US"/>
          </a:p>
        </p:txBody>
      </p:sp>
      <p:sp>
        <p:nvSpPr>
          <p:cNvPr id="14" name="Picture Placeholder 13"/>
          <p:cNvSpPr>
            <a:spLocks noGrp="1"/>
          </p:cNvSpPr>
          <p:nvPr>
            <p:ph type="pic" sz="quarter" idx="11"/>
          </p:nvPr>
        </p:nvSpPr>
        <p:spPr>
          <a:xfrm>
            <a:off x="5301908" y="3585878"/>
            <a:ext cx="2197205" cy="2197205"/>
          </a:xfrm>
          <a:custGeom>
            <a:avLst/>
            <a:gdLst>
              <a:gd name="connsiteX0" fmla="*/ 1216784 w 2197205"/>
              <a:gd name="connsiteY0" fmla="*/ 1058 h 2197205"/>
              <a:gd name="connsiteX1" fmla="*/ 1297259 w 2197205"/>
              <a:gd name="connsiteY1" fmla="*/ 1930 h 2197205"/>
              <a:gd name="connsiteX2" fmla="*/ 1736253 w 2197205"/>
              <a:gd name="connsiteY2" fmla="*/ 284110 h 2197205"/>
              <a:gd name="connsiteX3" fmla="*/ 2126169 w 2197205"/>
              <a:gd name="connsiteY3" fmla="*/ 979837 h 2197205"/>
              <a:gd name="connsiteX4" fmla="*/ 1913096 w 2197205"/>
              <a:gd name="connsiteY4" fmla="*/ 1736253 h 2197205"/>
              <a:gd name="connsiteX5" fmla="*/ 1217370 w 2197205"/>
              <a:gd name="connsiteY5" fmla="*/ 2126169 h 2197205"/>
              <a:gd name="connsiteX6" fmla="*/ 460954 w 2197205"/>
              <a:gd name="connsiteY6" fmla="*/ 1913096 h 2197205"/>
              <a:gd name="connsiteX7" fmla="*/ 71038 w 2197205"/>
              <a:gd name="connsiteY7" fmla="*/ 1217370 h 2197205"/>
              <a:gd name="connsiteX8" fmla="*/ 284110 w 2197205"/>
              <a:gd name="connsiteY8" fmla="*/ 460954 h 2197205"/>
              <a:gd name="connsiteX9" fmla="*/ 979837 w 2197205"/>
              <a:gd name="connsiteY9" fmla="*/ 71038 h 2197205"/>
              <a:gd name="connsiteX10" fmla="*/ 1216784 w 2197205"/>
              <a:gd name="connsiteY10" fmla="*/ 1058 h 2197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97205" h="2197205">
                <a:moveTo>
                  <a:pt x="1216784" y="1058"/>
                </a:moveTo>
                <a:cubicBezTo>
                  <a:pt x="1243698" y="-608"/>
                  <a:pt x="1270595" y="-297"/>
                  <a:pt x="1297259" y="1930"/>
                </a:cubicBezTo>
                <a:cubicBezTo>
                  <a:pt x="1475023" y="16777"/>
                  <a:pt x="1642477" y="116787"/>
                  <a:pt x="1736253" y="284110"/>
                </a:cubicBezTo>
                <a:lnTo>
                  <a:pt x="2126169" y="979837"/>
                </a:lnTo>
                <a:cubicBezTo>
                  <a:pt x="2276209" y="1247554"/>
                  <a:pt x="2180813" y="1586212"/>
                  <a:pt x="1913096" y="1736253"/>
                </a:cubicBezTo>
                <a:lnTo>
                  <a:pt x="1217370" y="2126169"/>
                </a:lnTo>
                <a:cubicBezTo>
                  <a:pt x="949653" y="2276209"/>
                  <a:pt x="610994" y="2180813"/>
                  <a:pt x="460954" y="1913096"/>
                </a:cubicBezTo>
                <a:lnTo>
                  <a:pt x="71038" y="1217370"/>
                </a:lnTo>
                <a:cubicBezTo>
                  <a:pt x="-79003" y="949653"/>
                  <a:pt x="16393" y="610994"/>
                  <a:pt x="284110" y="460954"/>
                </a:cubicBezTo>
                <a:lnTo>
                  <a:pt x="979837" y="71038"/>
                </a:lnTo>
                <a:cubicBezTo>
                  <a:pt x="1055133" y="28839"/>
                  <a:pt x="1136040" y="6055"/>
                  <a:pt x="1216784" y="1058"/>
                </a:cubicBezTo>
                <a:close/>
              </a:path>
            </a:pathLst>
          </a:custGeom>
        </p:spPr>
        <p:txBody>
          <a:bodyPr wrap="square">
            <a:noAutofit/>
          </a:bodyPr>
          <a:lstStyle>
            <a:lvl1pPr>
              <a:defRPr sz="1800"/>
            </a:lvl1pPr>
          </a:lstStyle>
          <a:p>
            <a:endParaRPr lang="en-US"/>
          </a:p>
        </p:txBody>
      </p:sp>
      <p:sp>
        <p:nvSpPr>
          <p:cNvPr id="17" name="Picture Placeholder 16"/>
          <p:cNvSpPr>
            <a:spLocks noGrp="1"/>
          </p:cNvSpPr>
          <p:nvPr>
            <p:ph type="pic" sz="quarter" idx="12"/>
          </p:nvPr>
        </p:nvSpPr>
        <p:spPr>
          <a:xfrm>
            <a:off x="3480502" y="4434020"/>
            <a:ext cx="1925688" cy="1925688"/>
          </a:xfrm>
          <a:custGeom>
            <a:avLst/>
            <a:gdLst>
              <a:gd name="connsiteX0" fmla="*/ 961532 w 1736286"/>
              <a:gd name="connsiteY0" fmla="*/ 836 h 1736286"/>
              <a:gd name="connsiteX1" fmla="*/ 1025126 w 1736286"/>
              <a:gd name="connsiteY1" fmla="*/ 1526 h 1736286"/>
              <a:gd name="connsiteX2" fmla="*/ 1372030 w 1736286"/>
              <a:gd name="connsiteY2" fmla="*/ 224512 h 1736286"/>
              <a:gd name="connsiteX3" fmla="*/ 1680151 w 1736286"/>
              <a:gd name="connsiteY3" fmla="*/ 774291 h 1736286"/>
              <a:gd name="connsiteX4" fmla="*/ 1511776 w 1736286"/>
              <a:gd name="connsiteY4" fmla="*/ 1372030 h 1736286"/>
              <a:gd name="connsiteX5" fmla="*/ 961996 w 1736286"/>
              <a:gd name="connsiteY5" fmla="*/ 1680151 h 1736286"/>
              <a:gd name="connsiteX6" fmla="*/ 364257 w 1736286"/>
              <a:gd name="connsiteY6" fmla="*/ 1511776 h 1736286"/>
              <a:gd name="connsiteX7" fmla="*/ 56136 w 1736286"/>
              <a:gd name="connsiteY7" fmla="*/ 961996 h 1736286"/>
              <a:gd name="connsiteX8" fmla="*/ 224511 w 1736286"/>
              <a:gd name="connsiteY8" fmla="*/ 364257 h 1736286"/>
              <a:gd name="connsiteX9" fmla="*/ 774291 w 1736286"/>
              <a:gd name="connsiteY9" fmla="*/ 56136 h 1736286"/>
              <a:gd name="connsiteX10" fmla="*/ 961532 w 1736286"/>
              <a:gd name="connsiteY10" fmla="*/ 836 h 173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6286" h="1736286">
                <a:moveTo>
                  <a:pt x="961532" y="836"/>
                </a:moveTo>
                <a:cubicBezTo>
                  <a:pt x="982801" y="-480"/>
                  <a:pt x="1004055" y="-234"/>
                  <a:pt x="1025126" y="1526"/>
                </a:cubicBezTo>
                <a:cubicBezTo>
                  <a:pt x="1165600" y="13258"/>
                  <a:pt x="1297927" y="92289"/>
                  <a:pt x="1372030" y="224512"/>
                </a:cubicBezTo>
                <a:lnTo>
                  <a:pt x="1680151" y="774291"/>
                </a:lnTo>
                <a:cubicBezTo>
                  <a:pt x="1798717" y="985848"/>
                  <a:pt x="1723333" y="1253465"/>
                  <a:pt x="1511776" y="1372030"/>
                </a:cubicBezTo>
                <a:lnTo>
                  <a:pt x="961996" y="1680151"/>
                </a:lnTo>
                <a:cubicBezTo>
                  <a:pt x="750440" y="1798717"/>
                  <a:pt x="482823" y="1723333"/>
                  <a:pt x="364257" y="1511776"/>
                </a:cubicBezTo>
                <a:lnTo>
                  <a:pt x="56136" y="961996"/>
                </a:lnTo>
                <a:cubicBezTo>
                  <a:pt x="-62429" y="750440"/>
                  <a:pt x="12955" y="482823"/>
                  <a:pt x="224511" y="364257"/>
                </a:cubicBezTo>
                <a:lnTo>
                  <a:pt x="774291" y="56136"/>
                </a:lnTo>
                <a:cubicBezTo>
                  <a:pt x="833792" y="22790"/>
                  <a:pt x="897726" y="4785"/>
                  <a:pt x="961532" y="836"/>
                </a:cubicBezTo>
                <a:close/>
              </a:path>
            </a:pathLst>
          </a:custGeom>
        </p:spPr>
        <p:txBody>
          <a:bodyPr wrap="square">
            <a:noAutofit/>
          </a:bodyPr>
          <a:lstStyle>
            <a:lvl1pPr>
              <a:defRPr sz="1800"/>
            </a:lvl1pPr>
          </a:lstStyle>
          <a:p>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nodePh="1">
                                  <p:stCondLst>
                                    <p:cond delay="0"/>
                                  </p:stCondLst>
                                  <p:endCondLst>
                                    <p:cond evt="begin" delay="0">
                                      <p:tn val="11"/>
                                    </p:cond>
                                  </p:end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nodePh="1">
                                  <p:stCondLst>
                                    <p:cond delay="0"/>
                                  </p:stCondLst>
                                  <p:endCondLst>
                                    <p:cond evt="begin" delay="0">
                                      <p:tn val="17"/>
                                    </p:cond>
                                  </p:end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7"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endParaRPr lang="zh-CN" altLang="en-US"/>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9D9C70D-B7C8-466D-B87C-22D855EF72C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9045BA-9AC9-4435-A9A0-D822685BA71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0" y="1447799"/>
            <a:ext cx="2438400" cy="1453661"/>
          </a:xfrm>
          <a:custGeom>
            <a:avLst/>
            <a:gdLst>
              <a:gd name="connsiteX0" fmla="*/ 0 w 2438400"/>
              <a:gd name="connsiteY0" fmla="*/ 0 h 2356338"/>
              <a:gd name="connsiteX1" fmla="*/ 2438400 w 2438400"/>
              <a:gd name="connsiteY1" fmla="*/ 0 h 2356338"/>
              <a:gd name="connsiteX2" fmla="*/ 2438400 w 2438400"/>
              <a:gd name="connsiteY2" fmla="*/ 2356338 h 2356338"/>
              <a:gd name="connsiteX3" fmla="*/ 0 w 2438400"/>
              <a:gd name="connsiteY3" fmla="*/ 2356338 h 2356338"/>
            </a:gdLst>
            <a:ahLst/>
            <a:cxnLst>
              <a:cxn ang="0">
                <a:pos x="connsiteX0" y="connsiteY0"/>
              </a:cxn>
              <a:cxn ang="0">
                <a:pos x="connsiteX1" y="connsiteY1"/>
              </a:cxn>
              <a:cxn ang="0">
                <a:pos x="connsiteX2" y="connsiteY2"/>
              </a:cxn>
              <a:cxn ang="0">
                <a:pos x="connsiteX3" y="connsiteY3"/>
              </a:cxn>
            </a:cxnLst>
            <a:rect l="l" t="t" r="r" b="b"/>
            <a:pathLst>
              <a:path w="2438400" h="2356338">
                <a:moveTo>
                  <a:pt x="0" y="0"/>
                </a:moveTo>
                <a:lnTo>
                  <a:pt x="2438400" y="0"/>
                </a:lnTo>
                <a:lnTo>
                  <a:pt x="2438400" y="2356338"/>
                </a:lnTo>
                <a:lnTo>
                  <a:pt x="0" y="2356338"/>
                </a:lnTo>
                <a:close/>
              </a:path>
            </a:pathLst>
          </a:custGeom>
        </p:spPr>
        <p:txBody>
          <a:bodyPr wrap="square">
            <a:noAutofit/>
          </a:bodyPr>
          <a:lstStyle>
            <a:lvl1pPr>
              <a:defRPr sz="1800"/>
            </a:lvl1pPr>
          </a:lstStyle>
          <a:p>
            <a:endParaRPr lang="en-US"/>
          </a:p>
        </p:txBody>
      </p:sp>
      <p:sp>
        <p:nvSpPr>
          <p:cNvPr id="15" name="Picture Placeholder 14"/>
          <p:cNvSpPr>
            <a:spLocks noGrp="1"/>
          </p:cNvSpPr>
          <p:nvPr>
            <p:ph type="pic" sz="quarter" idx="11"/>
          </p:nvPr>
        </p:nvSpPr>
        <p:spPr>
          <a:xfrm>
            <a:off x="2438400" y="1447799"/>
            <a:ext cx="2438400" cy="1453661"/>
          </a:xfrm>
          <a:custGeom>
            <a:avLst/>
            <a:gdLst>
              <a:gd name="connsiteX0" fmla="*/ 0 w 2438400"/>
              <a:gd name="connsiteY0" fmla="*/ 0 h 2356338"/>
              <a:gd name="connsiteX1" fmla="*/ 2438400 w 2438400"/>
              <a:gd name="connsiteY1" fmla="*/ 0 h 2356338"/>
              <a:gd name="connsiteX2" fmla="*/ 2438400 w 2438400"/>
              <a:gd name="connsiteY2" fmla="*/ 2356338 h 2356338"/>
              <a:gd name="connsiteX3" fmla="*/ 0 w 2438400"/>
              <a:gd name="connsiteY3" fmla="*/ 2356338 h 2356338"/>
            </a:gdLst>
            <a:ahLst/>
            <a:cxnLst>
              <a:cxn ang="0">
                <a:pos x="connsiteX0" y="connsiteY0"/>
              </a:cxn>
              <a:cxn ang="0">
                <a:pos x="connsiteX1" y="connsiteY1"/>
              </a:cxn>
              <a:cxn ang="0">
                <a:pos x="connsiteX2" y="connsiteY2"/>
              </a:cxn>
              <a:cxn ang="0">
                <a:pos x="connsiteX3" y="connsiteY3"/>
              </a:cxn>
            </a:cxnLst>
            <a:rect l="l" t="t" r="r" b="b"/>
            <a:pathLst>
              <a:path w="2438400" h="2356338">
                <a:moveTo>
                  <a:pt x="0" y="0"/>
                </a:moveTo>
                <a:lnTo>
                  <a:pt x="2438400" y="0"/>
                </a:lnTo>
                <a:lnTo>
                  <a:pt x="2438400" y="2356338"/>
                </a:lnTo>
                <a:lnTo>
                  <a:pt x="0" y="2356338"/>
                </a:lnTo>
                <a:close/>
              </a:path>
            </a:pathLst>
          </a:custGeom>
        </p:spPr>
        <p:txBody>
          <a:bodyPr wrap="square">
            <a:noAutofit/>
          </a:bodyPr>
          <a:lstStyle>
            <a:lvl1pPr>
              <a:defRPr sz="1800"/>
            </a:lvl1pPr>
          </a:lstStyle>
          <a:p>
            <a:endParaRPr lang="en-US"/>
          </a:p>
        </p:txBody>
      </p:sp>
      <p:sp>
        <p:nvSpPr>
          <p:cNvPr id="17" name="Picture Placeholder 16"/>
          <p:cNvSpPr>
            <a:spLocks noGrp="1"/>
          </p:cNvSpPr>
          <p:nvPr>
            <p:ph type="pic" sz="quarter" idx="12"/>
          </p:nvPr>
        </p:nvSpPr>
        <p:spPr>
          <a:xfrm>
            <a:off x="7315200" y="1447799"/>
            <a:ext cx="2438400" cy="1453661"/>
          </a:xfrm>
          <a:custGeom>
            <a:avLst/>
            <a:gdLst>
              <a:gd name="connsiteX0" fmla="*/ 0 w 2438400"/>
              <a:gd name="connsiteY0" fmla="*/ 0 h 2356338"/>
              <a:gd name="connsiteX1" fmla="*/ 2438400 w 2438400"/>
              <a:gd name="connsiteY1" fmla="*/ 0 h 2356338"/>
              <a:gd name="connsiteX2" fmla="*/ 2438400 w 2438400"/>
              <a:gd name="connsiteY2" fmla="*/ 2356338 h 2356338"/>
              <a:gd name="connsiteX3" fmla="*/ 0 w 2438400"/>
              <a:gd name="connsiteY3" fmla="*/ 2356338 h 2356338"/>
            </a:gdLst>
            <a:ahLst/>
            <a:cxnLst>
              <a:cxn ang="0">
                <a:pos x="connsiteX0" y="connsiteY0"/>
              </a:cxn>
              <a:cxn ang="0">
                <a:pos x="connsiteX1" y="connsiteY1"/>
              </a:cxn>
              <a:cxn ang="0">
                <a:pos x="connsiteX2" y="connsiteY2"/>
              </a:cxn>
              <a:cxn ang="0">
                <a:pos x="connsiteX3" y="connsiteY3"/>
              </a:cxn>
            </a:cxnLst>
            <a:rect l="l" t="t" r="r" b="b"/>
            <a:pathLst>
              <a:path w="2438400" h="2356338">
                <a:moveTo>
                  <a:pt x="0" y="0"/>
                </a:moveTo>
                <a:lnTo>
                  <a:pt x="2438400" y="0"/>
                </a:lnTo>
                <a:lnTo>
                  <a:pt x="2438400" y="2356338"/>
                </a:lnTo>
                <a:lnTo>
                  <a:pt x="0" y="2356338"/>
                </a:lnTo>
                <a:close/>
              </a:path>
            </a:pathLst>
          </a:custGeom>
        </p:spPr>
        <p:txBody>
          <a:bodyPr wrap="square">
            <a:noAutofit/>
          </a:bodyPr>
          <a:lstStyle>
            <a:lvl1pPr>
              <a:defRPr sz="1800"/>
            </a:lvl1pPr>
          </a:lstStyle>
          <a:p>
            <a:endParaRPr lang="en-US"/>
          </a:p>
        </p:txBody>
      </p:sp>
      <p:sp>
        <p:nvSpPr>
          <p:cNvPr id="16" name="Picture Placeholder 15"/>
          <p:cNvSpPr>
            <a:spLocks noGrp="1"/>
          </p:cNvSpPr>
          <p:nvPr>
            <p:ph type="pic" sz="quarter" idx="13"/>
          </p:nvPr>
        </p:nvSpPr>
        <p:spPr>
          <a:xfrm>
            <a:off x="4876800" y="1447799"/>
            <a:ext cx="2438400" cy="1453661"/>
          </a:xfrm>
          <a:custGeom>
            <a:avLst/>
            <a:gdLst>
              <a:gd name="connsiteX0" fmla="*/ 0 w 2438400"/>
              <a:gd name="connsiteY0" fmla="*/ 0 h 2356338"/>
              <a:gd name="connsiteX1" fmla="*/ 2438400 w 2438400"/>
              <a:gd name="connsiteY1" fmla="*/ 0 h 2356338"/>
              <a:gd name="connsiteX2" fmla="*/ 2438400 w 2438400"/>
              <a:gd name="connsiteY2" fmla="*/ 2356338 h 2356338"/>
              <a:gd name="connsiteX3" fmla="*/ 0 w 2438400"/>
              <a:gd name="connsiteY3" fmla="*/ 2356338 h 2356338"/>
            </a:gdLst>
            <a:ahLst/>
            <a:cxnLst>
              <a:cxn ang="0">
                <a:pos x="connsiteX0" y="connsiteY0"/>
              </a:cxn>
              <a:cxn ang="0">
                <a:pos x="connsiteX1" y="connsiteY1"/>
              </a:cxn>
              <a:cxn ang="0">
                <a:pos x="connsiteX2" y="connsiteY2"/>
              </a:cxn>
              <a:cxn ang="0">
                <a:pos x="connsiteX3" y="connsiteY3"/>
              </a:cxn>
            </a:cxnLst>
            <a:rect l="l" t="t" r="r" b="b"/>
            <a:pathLst>
              <a:path w="2438400" h="2356338">
                <a:moveTo>
                  <a:pt x="0" y="0"/>
                </a:moveTo>
                <a:lnTo>
                  <a:pt x="2438400" y="0"/>
                </a:lnTo>
                <a:lnTo>
                  <a:pt x="2438400" y="2356338"/>
                </a:lnTo>
                <a:lnTo>
                  <a:pt x="0" y="2356338"/>
                </a:lnTo>
                <a:close/>
              </a:path>
            </a:pathLst>
          </a:custGeom>
        </p:spPr>
        <p:txBody>
          <a:bodyPr wrap="square">
            <a:noAutofit/>
          </a:bodyPr>
          <a:lstStyle>
            <a:lvl1pPr>
              <a:defRPr sz="1800"/>
            </a:lvl1pPr>
          </a:lstStyle>
          <a:p>
            <a:endParaRPr lang="en-US"/>
          </a:p>
        </p:txBody>
      </p:sp>
      <p:sp>
        <p:nvSpPr>
          <p:cNvPr id="18" name="Picture Placeholder 17"/>
          <p:cNvSpPr>
            <a:spLocks noGrp="1"/>
          </p:cNvSpPr>
          <p:nvPr>
            <p:ph type="pic" sz="quarter" idx="14"/>
          </p:nvPr>
        </p:nvSpPr>
        <p:spPr>
          <a:xfrm>
            <a:off x="9753600" y="1447799"/>
            <a:ext cx="2438400" cy="1453661"/>
          </a:xfrm>
          <a:custGeom>
            <a:avLst/>
            <a:gdLst>
              <a:gd name="connsiteX0" fmla="*/ 0 w 2438400"/>
              <a:gd name="connsiteY0" fmla="*/ 0 h 2356338"/>
              <a:gd name="connsiteX1" fmla="*/ 2438400 w 2438400"/>
              <a:gd name="connsiteY1" fmla="*/ 0 h 2356338"/>
              <a:gd name="connsiteX2" fmla="*/ 2438400 w 2438400"/>
              <a:gd name="connsiteY2" fmla="*/ 2356338 h 2356338"/>
              <a:gd name="connsiteX3" fmla="*/ 0 w 2438400"/>
              <a:gd name="connsiteY3" fmla="*/ 2356338 h 2356338"/>
            </a:gdLst>
            <a:ahLst/>
            <a:cxnLst>
              <a:cxn ang="0">
                <a:pos x="connsiteX0" y="connsiteY0"/>
              </a:cxn>
              <a:cxn ang="0">
                <a:pos x="connsiteX1" y="connsiteY1"/>
              </a:cxn>
              <a:cxn ang="0">
                <a:pos x="connsiteX2" y="connsiteY2"/>
              </a:cxn>
              <a:cxn ang="0">
                <a:pos x="connsiteX3" y="connsiteY3"/>
              </a:cxn>
            </a:cxnLst>
            <a:rect l="l" t="t" r="r" b="b"/>
            <a:pathLst>
              <a:path w="2438400" h="2356338">
                <a:moveTo>
                  <a:pt x="0" y="0"/>
                </a:moveTo>
                <a:lnTo>
                  <a:pt x="2438400" y="0"/>
                </a:lnTo>
                <a:lnTo>
                  <a:pt x="2438400" y="2356338"/>
                </a:lnTo>
                <a:lnTo>
                  <a:pt x="0" y="2356338"/>
                </a:lnTo>
                <a:close/>
              </a:path>
            </a:pathLst>
          </a:custGeom>
        </p:spPr>
        <p:txBody>
          <a:bodyPr wrap="square">
            <a:noAutofit/>
          </a:bodyPr>
          <a:lstStyle>
            <a:lvl1pPr>
              <a:defRPr sz="1800"/>
            </a:lvl1pPr>
          </a:lstStyle>
          <a:p>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20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16" grpId="0"/>
      <p:bldP spid="18"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6172200" y="1790700"/>
            <a:ext cx="4747846" cy="5067300"/>
          </a:xfrm>
          <a:custGeom>
            <a:avLst/>
            <a:gdLst>
              <a:gd name="connsiteX0" fmla="*/ 0 w 4747846"/>
              <a:gd name="connsiteY0" fmla="*/ 0 h 6858000"/>
              <a:gd name="connsiteX1" fmla="*/ 4747846 w 4747846"/>
              <a:gd name="connsiteY1" fmla="*/ 0 h 6858000"/>
              <a:gd name="connsiteX2" fmla="*/ 4747846 w 4747846"/>
              <a:gd name="connsiteY2" fmla="*/ 6858000 h 6858000"/>
              <a:gd name="connsiteX3" fmla="*/ 0 w 474784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747846" h="6858000">
                <a:moveTo>
                  <a:pt x="0" y="0"/>
                </a:moveTo>
                <a:lnTo>
                  <a:pt x="4747846" y="0"/>
                </a:lnTo>
                <a:lnTo>
                  <a:pt x="4747846" y="6858000"/>
                </a:lnTo>
                <a:lnTo>
                  <a:pt x="0" y="6858000"/>
                </a:lnTo>
                <a:close/>
              </a:path>
            </a:pathLst>
          </a:custGeom>
        </p:spPr>
        <p:txBody>
          <a:bodyPr wrap="square">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7_节标题">
    <p:bg>
      <p:bgPr>
        <a:solidFill>
          <a:schemeClr val="bg1"/>
        </a:solidFill>
        <a:effectLst/>
      </p:bgPr>
    </p:bg>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3918726" y="892411"/>
            <a:ext cx="1399853" cy="1399853"/>
          </a:xfrm>
          <a:custGeom>
            <a:avLst/>
            <a:gdLst>
              <a:gd name="connsiteX0" fmla="*/ 524945 w 1049890"/>
              <a:gd name="connsiteY0" fmla="*/ 0 h 1049890"/>
              <a:gd name="connsiteX1" fmla="*/ 1049890 w 1049890"/>
              <a:gd name="connsiteY1" fmla="*/ 524945 h 1049890"/>
              <a:gd name="connsiteX2" fmla="*/ 524945 w 1049890"/>
              <a:gd name="connsiteY2" fmla="*/ 1049890 h 1049890"/>
              <a:gd name="connsiteX3" fmla="*/ 0 w 1049890"/>
              <a:gd name="connsiteY3" fmla="*/ 524945 h 1049890"/>
              <a:gd name="connsiteX4" fmla="*/ 524945 w 1049890"/>
              <a:gd name="connsiteY4" fmla="*/ 0 h 1049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9890" h="1049890">
                <a:moveTo>
                  <a:pt x="524945" y="0"/>
                </a:moveTo>
                <a:cubicBezTo>
                  <a:pt x="814864" y="0"/>
                  <a:pt x="1049890" y="235026"/>
                  <a:pt x="1049890" y="524945"/>
                </a:cubicBezTo>
                <a:cubicBezTo>
                  <a:pt x="1049890" y="814864"/>
                  <a:pt x="814864" y="1049890"/>
                  <a:pt x="524945" y="1049890"/>
                </a:cubicBezTo>
                <a:cubicBezTo>
                  <a:pt x="235026" y="1049890"/>
                  <a:pt x="0" y="814864"/>
                  <a:pt x="0" y="524945"/>
                </a:cubicBezTo>
                <a:cubicBezTo>
                  <a:pt x="0" y="235026"/>
                  <a:pt x="235026" y="0"/>
                  <a:pt x="524945" y="0"/>
                </a:cubicBezTo>
                <a:close/>
              </a:path>
            </a:pathLst>
          </a:custGeom>
        </p:spPr>
        <p:txBody>
          <a:bodyPr wrap="square">
            <a:noAutofit/>
          </a:bodyPr>
          <a:lstStyle/>
          <a:p>
            <a:endParaRPr lang="zh-CN" altLang="en-US"/>
          </a:p>
        </p:txBody>
      </p:sp>
      <p:sp>
        <p:nvSpPr>
          <p:cNvPr id="10" name="图片占位符 9"/>
          <p:cNvSpPr>
            <a:spLocks noGrp="1"/>
          </p:cNvSpPr>
          <p:nvPr>
            <p:ph type="pic" sz="quarter" idx="11"/>
          </p:nvPr>
        </p:nvSpPr>
        <p:spPr>
          <a:xfrm>
            <a:off x="2065287" y="3910819"/>
            <a:ext cx="1399853" cy="1399853"/>
          </a:xfrm>
          <a:custGeom>
            <a:avLst/>
            <a:gdLst>
              <a:gd name="connsiteX0" fmla="*/ 524945 w 1049890"/>
              <a:gd name="connsiteY0" fmla="*/ 0 h 1049890"/>
              <a:gd name="connsiteX1" fmla="*/ 1049890 w 1049890"/>
              <a:gd name="connsiteY1" fmla="*/ 524945 h 1049890"/>
              <a:gd name="connsiteX2" fmla="*/ 524945 w 1049890"/>
              <a:gd name="connsiteY2" fmla="*/ 1049890 h 1049890"/>
              <a:gd name="connsiteX3" fmla="*/ 0 w 1049890"/>
              <a:gd name="connsiteY3" fmla="*/ 524945 h 1049890"/>
              <a:gd name="connsiteX4" fmla="*/ 524945 w 1049890"/>
              <a:gd name="connsiteY4" fmla="*/ 0 h 1049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9890" h="1049890">
                <a:moveTo>
                  <a:pt x="524945" y="0"/>
                </a:moveTo>
                <a:cubicBezTo>
                  <a:pt x="814864" y="0"/>
                  <a:pt x="1049890" y="235026"/>
                  <a:pt x="1049890" y="524945"/>
                </a:cubicBezTo>
                <a:cubicBezTo>
                  <a:pt x="1049890" y="814864"/>
                  <a:pt x="814864" y="1049890"/>
                  <a:pt x="524945" y="1049890"/>
                </a:cubicBezTo>
                <a:cubicBezTo>
                  <a:pt x="235026" y="1049890"/>
                  <a:pt x="0" y="814864"/>
                  <a:pt x="0" y="524945"/>
                </a:cubicBezTo>
                <a:cubicBezTo>
                  <a:pt x="0" y="235026"/>
                  <a:pt x="235026" y="0"/>
                  <a:pt x="524945" y="0"/>
                </a:cubicBezTo>
                <a:close/>
              </a:path>
            </a:pathLst>
          </a:custGeom>
        </p:spPr>
        <p:txBody>
          <a:bodyPr wrap="square">
            <a:noAutofit/>
          </a:bodyPr>
          <a:lstStyle/>
          <a:p>
            <a:endParaRPr lang="zh-CN" altLang="en-US"/>
          </a:p>
        </p:txBody>
      </p:sp>
      <p:sp>
        <p:nvSpPr>
          <p:cNvPr id="11" name="图片占位符 10"/>
          <p:cNvSpPr>
            <a:spLocks noGrp="1"/>
          </p:cNvSpPr>
          <p:nvPr>
            <p:ph type="pic" sz="quarter" idx="12"/>
          </p:nvPr>
        </p:nvSpPr>
        <p:spPr>
          <a:xfrm>
            <a:off x="8666079" y="3763203"/>
            <a:ext cx="1399853" cy="1399853"/>
          </a:xfrm>
          <a:custGeom>
            <a:avLst/>
            <a:gdLst>
              <a:gd name="connsiteX0" fmla="*/ 524945 w 1049890"/>
              <a:gd name="connsiteY0" fmla="*/ 0 h 1049890"/>
              <a:gd name="connsiteX1" fmla="*/ 1049890 w 1049890"/>
              <a:gd name="connsiteY1" fmla="*/ 524945 h 1049890"/>
              <a:gd name="connsiteX2" fmla="*/ 524945 w 1049890"/>
              <a:gd name="connsiteY2" fmla="*/ 1049890 h 1049890"/>
              <a:gd name="connsiteX3" fmla="*/ 0 w 1049890"/>
              <a:gd name="connsiteY3" fmla="*/ 524945 h 1049890"/>
              <a:gd name="connsiteX4" fmla="*/ 524945 w 1049890"/>
              <a:gd name="connsiteY4" fmla="*/ 0 h 1049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9890" h="1049890">
                <a:moveTo>
                  <a:pt x="524945" y="0"/>
                </a:moveTo>
                <a:cubicBezTo>
                  <a:pt x="814864" y="0"/>
                  <a:pt x="1049890" y="235026"/>
                  <a:pt x="1049890" y="524945"/>
                </a:cubicBezTo>
                <a:cubicBezTo>
                  <a:pt x="1049890" y="814864"/>
                  <a:pt x="814864" y="1049890"/>
                  <a:pt x="524945" y="1049890"/>
                </a:cubicBezTo>
                <a:cubicBezTo>
                  <a:pt x="235026" y="1049890"/>
                  <a:pt x="0" y="814864"/>
                  <a:pt x="0" y="524945"/>
                </a:cubicBezTo>
                <a:cubicBezTo>
                  <a:pt x="0" y="235026"/>
                  <a:pt x="235026" y="0"/>
                  <a:pt x="524945" y="0"/>
                </a:cubicBez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688731" y="2444266"/>
            <a:ext cx="2074984" cy="2074984"/>
          </a:xfrm>
          <a:custGeom>
            <a:avLst/>
            <a:gdLst>
              <a:gd name="connsiteX0" fmla="*/ 345838 w 2074984"/>
              <a:gd name="connsiteY0" fmla="*/ 0 h 2074984"/>
              <a:gd name="connsiteX1" fmla="*/ 1729146 w 2074984"/>
              <a:gd name="connsiteY1" fmla="*/ 0 h 2074984"/>
              <a:gd name="connsiteX2" fmla="*/ 2074984 w 2074984"/>
              <a:gd name="connsiteY2" fmla="*/ 345838 h 2074984"/>
              <a:gd name="connsiteX3" fmla="*/ 2074984 w 2074984"/>
              <a:gd name="connsiteY3" fmla="*/ 1729146 h 2074984"/>
              <a:gd name="connsiteX4" fmla="*/ 1729146 w 2074984"/>
              <a:gd name="connsiteY4" fmla="*/ 2074984 h 2074984"/>
              <a:gd name="connsiteX5" fmla="*/ 345838 w 2074984"/>
              <a:gd name="connsiteY5" fmla="*/ 2074984 h 2074984"/>
              <a:gd name="connsiteX6" fmla="*/ 0 w 2074984"/>
              <a:gd name="connsiteY6" fmla="*/ 1729146 h 2074984"/>
              <a:gd name="connsiteX7" fmla="*/ 0 w 2074984"/>
              <a:gd name="connsiteY7" fmla="*/ 345838 h 2074984"/>
              <a:gd name="connsiteX8" fmla="*/ 345838 w 2074984"/>
              <a:gd name="connsiteY8" fmla="*/ 0 h 207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4984" h="2074984">
                <a:moveTo>
                  <a:pt x="345838" y="0"/>
                </a:moveTo>
                <a:lnTo>
                  <a:pt x="1729146" y="0"/>
                </a:lnTo>
                <a:cubicBezTo>
                  <a:pt x="1920147" y="0"/>
                  <a:pt x="2074984" y="154837"/>
                  <a:pt x="2074984" y="345838"/>
                </a:cubicBezTo>
                <a:lnTo>
                  <a:pt x="2074984" y="1729146"/>
                </a:lnTo>
                <a:cubicBezTo>
                  <a:pt x="2074984" y="1920147"/>
                  <a:pt x="1920147" y="2074984"/>
                  <a:pt x="1729146" y="2074984"/>
                </a:cubicBezTo>
                <a:lnTo>
                  <a:pt x="345838" y="2074984"/>
                </a:lnTo>
                <a:cubicBezTo>
                  <a:pt x="154837" y="2074984"/>
                  <a:pt x="0" y="1920147"/>
                  <a:pt x="0" y="1729146"/>
                </a:cubicBezTo>
                <a:lnTo>
                  <a:pt x="0" y="345838"/>
                </a:lnTo>
                <a:cubicBezTo>
                  <a:pt x="0" y="154837"/>
                  <a:pt x="154837" y="0"/>
                  <a:pt x="345838" y="0"/>
                </a:cubicBezTo>
                <a:close/>
              </a:path>
            </a:pathLst>
          </a:custGeom>
        </p:spPr>
        <p:txBody>
          <a:bodyPr wrap="square">
            <a:noAutofit/>
          </a:bodyPr>
          <a:lstStyle>
            <a:lvl1pPr>
              <a:defRPr sz="2000"/>
            </a:lvl1pPr>
          </a:lstStyle>
          <a:p>
            <a:endParaRPr lang="en-US"/>
          </a:p>
        </p:txBody>
      </p:sp>
      <p:sp>
        <p:nvSpPr>
          <p:cNvPr id="13" name="Picture Placeholder 12"/>
          <p:cNvSpPr>
            <a:spLocks noGrp="1"/>
          </p:cNvSpPr>
          <p:nvPr>
            <p:ph type="pic" sz="quarter" idx="11"/>
          </p:nvPr>
        </p:nvSpPr>
        <p:spPr>
          <a:xfrm>
            <a:off x="3601916" y="2444266"/>
            <a:ext cx="2074984" cy="2074984"/>
          </a:xfrm>
          <a:custGeom>
            <a:avLst/>
            <a:gdLst>
              <a:gd name="connsiteX0" fmla="*/ 345838 w 2074984"/>
              <a:gd name="connsiteY0" fmla="*/ 0 h 2074984"/>
              <a:gd name="connsiteX1" fmla="*/ 1729146 w 2074984"/>
              <a:gd name="connsiteY1" fmla="*/ 0 h 2074984"/>
              <a:gd name="connsiteX2" fmla="*/ 2074984 w 2074984"/>
              <a:gd name="connsiteY2" fmla="*/ 345838 h 2074984"/>
              <a:gd name="connsiteX3" fmla="*/ 2074984 w 2074984"/>
              <a:gd name="connsiteY3" fmla="*/ 1729146 h 2074984"/>
              <a:gd name="connsiteX4" fmla="*/ 1729146 w 2074984"/>
              <a:gd name="connsiteY4" fmla="*/ 2074984 h 2074984"/>
              <a:gd name="connsiteX5" fmla="*/ 345838 w 2074984"/>
              <a:gd name="connsiteY5" fmla="*/ 2074984 h 2074984"/>
              <a:gd name="connsiteX6" fmla="*/ 0 w 2074984"/>
              <a:gd name="connsiteY6" fmla="*/ 1729146 h 2074984"/>
              <a:gd name="connsiteX7" fmla="*/ 0 w 2074984"/>
              <a:gd name="connsiteY7" fmla="*/ 345838 h 2074984"/>
              <a:gd name="connsiteX8" fmla="*/ 345838 w 2074984"/>
              <a:gd name="connsiteY8" fmla="*/ 0 h 207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4984" h="2074984">
                <a:moveTo>
                  <a:pt x="345838" y="0"/>
                </a:moveTo>
                <a:lnTo>
                  <a:pt x="1729146" y="0"/>
                </a:lnTo>
                <a:cubicBezTo>
                  <a:pt x="1920147" y="0"/>
                  <a:pt x="2074984" y="154837"/>
                  <a:pt x="2074984" y="345838"/>
                </a:cubicBezTo>
                <a:lnTo>
                  <a:pt x="2074984" y="1729146"/>
                </a:lnTo>
                <a:cubicBezTo>
                  <a:pt x="2074984" y="1920147"/>
                  <a:pt x="1920147" y="2074984"/>
                  <a:pt x="1729146" y="2074984"/>
                </a:cubicBezTo>
                <a:lnTo>
                  <a:pt x="345838" y="2074984"/>
                </a:lnTo>
                <a:cubicBezTo>
                  <a:pt x="154837" y="2074984"/>
                  <a:pt x="0" y="1920147"/>
                  <a:pt x="0" y="1729146"/>
                </a:cubicBezTo>
                <a:lnTo>
                  <a:pt x="0" y="345838"/>
                </a:lnTo>
                <a:cubicBezTo>
                  <a:pt x="0" y="154837"/>
                  <a:pt x="154837" y="0"/>
                  <a:pt x="345838" y="0"/>
                </a:cubicBezTo>
                <a:close/>
              </a:path>
            </a:pathLst>
          </a:custGeom>
        </p:spPr>
        <p:txBody>
          <a:bodyPr wrap="square">
            <a:noAutofit/>
          </a:bodyPr>
          <a:lstStyle>
            <a:lvl1pPr>
              <a:defRPr sz="2000"/>
            </a:lvl1pPr>
          </a:lstStyle>
          <a:p>
            <a:endParaRPr lang="en-US"/>
          </a:p>
        </p:txBody>
      </p:sp>
      <p:sp>
        <p:nvSpPr>
          <p:cNvPr id="14" name="Picture Placeholder 13"/>
          <p:cNvSpPr>
            <a:spLocks noGrp="1"/>
          </p:cNvSpPr>
          <p:nvPr>
            <p:ph type="pic" sz="quarter" idx="12"/>
          </p:nvPr>
        </p:nvSpPr>
        <p:spPr>
          <a:xfrm>
            <a:off x="6515101" y="2444266"/>
            <a:ext cx="2074984" cy="2074984"/>
          </a:xfrm>
          <a:custGeom>
            <a:avLst/>
            <a:gdLst>
              <a:gd name="connsiteX0" fmla="*/ 345838 w 2074984"/>
              <a:gd name="connsiteY0" fmla="*/ 0 h 2074984"/>
              <a:gd name="connsiteX1" fmla="*/ 1729146 w 2074984"/>
              <a:gd name="connsiteY1" fmla="*/ 0 h 2074984"/>
              <a:gd name="connsiteX2" fmla="*/ 2074984 w 2074984"/>
              <a:gd name="connsiteY2" fmla="*/ 345838 h 2074984"/>
              <a:gd name="connsiteX3" fmla="*/ 2074984 w 2074984"/>
              <a:gd name="connsiteY3" fmla="*/ 1729146 h 2074984"/>
              <a:gd name="connsiteX4" fmla="*/ 1729146 w 2074984"/>
              <a:gd name="connsiteY4" fmla="*/ 2074984 h 2074984"/>
              <a:gd name="connsiteX5" fmla="*/ 345838 w 2074984"/>
              <a:gd name="connsiteY5" fmla="*/ 2074984 h 2074984"/>
              <a:gd name="connsiteX6" fmla="*/ 0 w 2074984"/>
              <a:gd name="connsiteY6" fmla="*/ 1729146 h 2074984"/>
              <a:gd name="connsiteX7" fmla="*/ 0 w 2074984"/>
              <a:gd name="connsiteY7" fmla="*/ 345838 h 2074984"/>
              <a:gd name="connsiteX8" fmla="*/ 345838 w 2074984"/>
              <a:gd name="connsiteY8" fmla="*/ 0 h 207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4984" h="2074984">
                <a:moveTo>
                  <a:pt x="345838" y="0"/>
                </a:moveTo>
                <a:lnTo>
                  <a:pt x="1729146" y="0"/>
                </a:lnTo>
                <a:cubicBezTo>
                  <a:pt x="1920147" y="0"/>
                  <a:pt x="2074984" y="154837"/>
                  <a:pt x="2074984" y="345838"/>
                </a:cubicBezTo>
                <a:lnTo>
                  <a:pt x="2074984" y="1729146"/>
                </a:lnTo>
                <a:cubicBezTo>
                  <a:pt x="2074984" y="1920147"/>
                  <a:pt x="1920147" y="2074984"/>
                  <a:pt x="1729146" y="2074984"/>
                </a:cubicBezTo>
                <a:lnTo>
                  <a:pt x="345838" y="2074984"/>
                </a:lnTo>
                <a:cubicBezTo>
                  <a:pt x="154837" y="2074984"/>
                  <a:pt x="0" y="1920147"/>
                  <a:pt x="0" y="1729146"/>
                </a:cubicBezTo>
                <a:lnTo>
                  <a:pt x="0" y="345838"/>
                </a:lnTo>
                <a:cubicBezTo>
                  <a:pt x="0" y="154837"/>
                  <a:pt x="154837" y="0"/>
                  <a:pt x="345838" y="0"/>
                </a:cubicBezTo>
                <a:close/>
              </a:path>
            </a:pathLst>
          </a:custGeom>
        </p:spPr>
        <p:txBody>
          <a:bodyPr wrap="square">
            <a:noAutofit/>
          </a:bodyPr>
          <a:lstStyle>
            <a:lvl1pPr>
              <a:defRPr sz="2000"/>
            </a:lvl1pPr>
          </a:lstStyle>
          <a:p>
            <a:endParaRPr lang="en-US"/>
          </a:p>
        </p:txBody>
      </p:sp>
      <p:sp>
        <p:nvSpPr>
          <p:cNvPr id="15" name="Picture Placeholder 14"/>
          <p:cNvSpPr>
            <a:spLocks noGrp="1"/>
          </p:cNvSpPr>
          <p:nvPr>
            <p:ph type="pic" sz="quarter" idx="13"/>
          </p:nvPr>
        </p:nvSpPr>
        <p:spPr>
          <a:xfrm>
            <a:off x="9428286" y="2444266"/>
            <a:ext cx="2074984" cy="2074984"/>
          </a:xfrm>
          <a:custGeom>
            <a:avLst/>
            <a:gdLst>
              <a:gd name="connsiteX0" fmla="*/ 345838 w 2074984"/>
              <a:gd name="connsiteY0" fmla="*/ 0 h 2074984"/>
              <a:gd name="connsiteX1" fmla="*/ 1729146 w 2074984"/>
              <a:gd name="connsiteY1" fmla="*/ 0 h 2074984"/>
              <a:gd name="connsiteX2" fmla="*/ 2074984 w 2074984"/>
              <a:gd name="connsiteY2" fmla="*/ 345838 h 2074984"/>
              <a:gd name="connsiteX3" fmla="*/ 2074984 w 2074984"/>
              <a:gd name="connsiteY3" fmla="*/ 1729146 h 2074984"/>
              <a:gd name="connsiteX4" fmla="*/ 1729146 w 2074984"/>
              <a:gd name="connsiteY4" fmla="*/ 2074984 h 2074984"/>
              <a:gd name="connsiteX5" fmla="*/ 345838 w 2074984"/>
              <a:gd name="connsiteY5" fmla="*/ 2074984 h 2074984"/>
              <a:gd name="connsiteX6" fmla="*/ 0 w 2074984"/>
              <a:gd name="connsiteY6" fmla="*/ 1729146 h 2074984"/>
              <a:gd name="connsiteX7" fmla="*/ 0 w 2074984"/>
              <a:gd name="connsiteY7" fmla="*/ 345838 h 2074984"/>
              <a:gd name="connsiteX8" fmla="*/ 345838 w 2074984"/>
              <a:gd name="connsiteY8" fmla="*/ 0 h 207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4984" h="2074984">
                <a:moveTo>
                  <a:pt x="345838" y="0"/>
                </a:moveTo>
                <a:lnTo>
                  <a:pt x="1729146" y="0"/>
                </a:lnTo>
                <a:cubicBezTo>
                  <a:pt x="1920147" y="0"/>
                  <a:pt x="2074984" y="154837"/>
                  <a:pt x="2074984" y="345838"/>
                </a:cubicBezTo>
                <a:lnTo>
                  <a:pt x="2074984" y="1729146"/>
                </a:lnTo>
                <a:cubicBezTo>
                  <a:pt x="2074984" y="1920147"/>
                  <a:pt x="1920147" y="2074984"/>
                  <a:pt x="1729146" y="2074984"/>
                </a:cubicBezTo>
                <a:lnTo>
                  <a:pt x="345838" y="2074984"/>
                </a:lnTo>
                <a:cubicBezTo>
                  <a:pt x="154837" y="2074984"/>
                  <a:pt x="0" y="1920147"/>
                  <a:pt x="0" y="1729146"/>
                </a:cubicBezTo>
                <a:lnTo>
                  <a:pt x="0" y="345838"/>
                </a:lnTo>
                <a:cubicBezTo>
                  <a:pt x="0" y="154837"/>
                  <a:pt x="154837" y="0"/>
                  <a:pt x="345838" y="0"/>
                </a:cubicBezTo>
                <a:close/>
              </a:path>
            </a:pathLst>
          </a:custGeom>
        </p:spPr>
        <p:txBody>
          <a:bodyPr wrap="square">
            <a:noAutofit/>
          </a:bodyPr>
          <a:lstStyle>
            <a:lvl1pPr>
              <a:defRPr sz="2000"/>
            </a:lvl1pPr>
          </a:lstStyle>
          <a:p>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22" presetClass="entr" presetSubtype="4" fill="hold" grpId="0" nodeType="afterEffect" nodePh="1">
                                  <p:stCondLst>
                                    <p:cond delay="0"/>
                                  </p:stCondLst>
                                  <p:endCondLst>
                                    <p:cond evt="begin" delay="0">
                                      <p:tn val="9"/>
                                    </p:cond>
                                  </p:end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par>
                          <p:cTn id="12" fill="hold">
                            <p:stCondLst>
                              <p:cond delay="1000"/>
                            </p:stCondLst>
                            <p:childTnLst>
                              <p:par>
                                <p:cTn id="13" presetID="22" presetClass="entr" presetSubtype="4" fill="hold" grpId="0" nodeType="after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par>
                          <p:cTn id="16" fill="hold">
                            <p:stCondLst>
                              <p:cond delay="1500"/>
                            </p:stCondLst>
                            <p:childTnLst>
                              <p:par>
                                <p:cTn id="17" presetID="22" presetClass="entr" presetSubtype="4" fill="hold" grpId="0" nodeType="afterEffect" nodePh="1">
                                  <p:stCondLst>
                                    <p:cond delay="0"/>
                                  </p:stCondLst>
                                  <p:endCondLst>
                                    <p:cond evt="begin" delay="0">
                                      <p:tn val="17"/>
                                    </p:cond>
                                  </p:end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_节标题">
    <p:bg>
      <p:bgPr>
        <a:solidFill>
          <a:schemeClr val="bg1"/>
        </a:solidFill>
        <a:effectLst/>
      </p:bgPr>
    </p:bg>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812800" y="4241800"/>
            <a:ext cx="2895600" cy="1930400"/>
          </a:xfrm>
          <a:custGeom>
            <a:avLst/>
            <a:gdLst>
              <a:gd name="connsiteX0" fmla="*/ 0 w 2171700"/>
              <a:gd name="connsiteY0" fmla="*/ 0 h 1447800"/>
              <a:gd name="connsiteX1" fmla="*/ 2171700 w 2171700"/>
              <a:gd name="connsiteY1" fmla="*/ 0 h 1447800"/>
              <a:gd name="connsiteX2" fmla="*/ 2171700 w 2171700"/>
              <a:gd name="connsiteY2" fmla="*/ 1447800 h 1447800"/>
              <a:gd name="connsiteX3" fmla="*/ 0 w 2171700"/>
              <a:gd name="connsiteY3" fmla="*/ 1447800 h 1447800"/>
            </a:gdLst>
            <a:ahLst/>
            <a:cxnLst>
              <a:cxn ang="0">
                <a:pos x="connsiteX0" y="connsiteY0"/>
              </a:cxn>
              <a:cxn ang="0">
                <a:pos x="connsiteX1" y="connsiteY1"/>
              </a:cxn>
              <a:cxn ang="0">
                <a:pos x="connsiteX2" y="connsiteY2"/>
              </a:cxn>
              <a:cxn ang="0">
                <a:pos x="connsiteX3" y="connsiteY3"/>
              </a:cxn>
            </a:cxnLst>
            <a:rect l="l" t="t" r="r" b="b"/>
            <a:pathLst>
              <a:path w="2171700" h="1447800">
                <a:moveTo>
                  <a:pt x="0" y="0"/>
                </a:moveTo>
                <a:lnTo>
                  <a:pt x="2171700" y="0"/>
                </a:lnTo>
                <a:lnTo>
                  <a:pt x="2171700" y="1447800"/>
                </a:lnTo>
                <a:lnTo>
                  <a:pt x="0" y="1447800"/>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3962400" y="4241800"/>
            <a:ext cx="2895600" cy="1930400"/>
          </a:xfrm>
          <a:custGeom>
            <a:avLst/>
            <a:gdLst>
              <a:gd name="connsiteX0" fmla="*/ 0 w 2171700"/>
              <a:gd name="connsiteY0" fmla="*/ 0 h 1447800"/>
              <a:gd name="connsiteX1" fmla="*/ 2171700 w 2171700"/>
              <a:gd name="connsiteY1" fmla="*/ 0 h 1447800"/>
              <a:gd name="connsiteX2" fmla="*/ 2171700 w 2171700"/>
              <a:gd name="connsiteY2" fmla="*/ 1447800 h 1447800"/>
              <a:gd name="connsiteX3" fmla="*/ 0 w 2171700"/>
              <a:gd name="connsiteY3" fmla="*/ 1447800 h 1447800"/>
            </a:gdLst>
            <a:ahLst/>
            <a:cxnLst>
              <a:cxn ang="0">
                <a:pos x="connsiteX0" y="connsiteY0"/>
              </a:cxn>
              <a:cxn ang="0">
                <a:pos x="connsiteX1" y="connsiteY1"/>
              </a:cxn>
              <a:cxn ang="0">
                <a:pos x="connsiteX2" y="connsiteY2"/>
              </a:cxn>
              <a:cxn ang="0">
                <a:pos x="connsiteX3" y="connsiteY3"/>
              </a:cxn>
            </a:cxnLst>
            <a:rect l="l" t="t" r="r" b="b"/>
            <a:pathLst>
              <a:path w="2171700" h="1447800">
                <a:moveTo>
                  <a:pt x="0" y="0"/>
                </a:moveTo>
                <a:lnTo>
                  <a:pt x="2171700" y="0"/>
                </a:lnTo>
                <a:lnTo>
                  <a:pt x="2171700" y="1447800"/>
                </a:lnTo>
                <a:lnTo>
                  <a:pt x="0" y="1447800"/>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7010401" y="1466850"/>
            <a:ext cx="4533900" cy="2444750"/>
          </a:xfrm>
          <a:custGeom>
            <a:avLst/>
            <a:gdLst>
              <a:gd name="connsiteX0" fmla="*/ 0 w 3400425"/>
              <a:gd name="connsiteY0" fmla="*/ 0 h 2266950"/>
              <a:gd name="connsiteX1" fmla="*/ 3400425 w 3400425"/>
              <a:gd name="connsiteY1" fmla="*/ 0 h 2266950"/>
              <a:gd name="connsiteX2" fmla="*/ 3400425 w 3400425"/>
              <a:gd name="connsiteY2" fmla="*/ 2266950 h 2266950"/>
              <a:gd name="connsiteX3" fmla="*/ 0 w 3400425"/>
              <a:gd name="connsiteY3" fmla="*/ 2266950 h 2266950"/>
            </a:gdLst>
            <a:ahLst/>
            <a:cxnLst>
              <a:cxn ang="0">
                <a:pos x="connsiteX0" y="connsiteY0"/>
              </a:cxn>
              <a:cxn ang="0">
                <a:pos x="connsiteX1" y="connsiteY1"/>
              </a:cxn>
              <a:cxn ang="0">
                <a:pos x="connsiteX2" y="connsiteY2"/>
              </a:cxn>
              <a:cxn ang="0">
                <a:pos x="connsiteX3" y="connsiteY3"/>
              </a:cxn>
            </a:cxnLst>
            <a:rect l="l" t="t" r="r" b="b"/>
            <a:pathLst>
              <a:path w="3400425" h="2266950">
                <a:moveTo>
                  <a:pt x="0" y="0"/>
                </a:moveTo>
                <a:lnTo>
                  <a:pt x="3400425" y="0"/>
                </a:lnTo>
                <a:lnTo>
                  <a:pt x="3400425" y="2266950"/>
                </a:lnTo>
                <a:lnTo>
                  <a:pt x="0" y="2266950"/>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6" presetClass="entr" presetSubtype="21" fill="hold" grpId="0" nodeType="afterEffect" nodePh="1">
                                  <p:stCondLst>
                                    <p:cond delay="0"/>
                                  </p:stCondLst>
                                  <p:endCondLst>
                                    <p:cond evt="begin" delay="0">
                                      <p:tn val="9"/>
                                    </p:cond>
                                  </p:end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nodePh="1">
                                  <p:stCondLst>
                                    <p:cond delay="0"/>
                                  </p:stCondLst>
                                  <p:endCondLst>
                                    <p:cond evt="begin" delay="0">
                                      <p:tn val="13"/>
                                    </p:cond>
                                  </p:end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9_空白">
    <p:spTree>
      <p:nvGrpSpPr>
        <p:cNvPr id="1" name=""/>
        <p:cNvGrpSpPr/>
        <p:nvPr/>
      </p:nvGrpSpPr>
      <p:grpSpPr>
        <a:xfrm>
          <a:off x="0" y="0"/>
          <a:ext cx="0" cy="0"/>
          <a:chOff x="0" y="0"/>
          <a:chExt cx="0" cy="0"/>
        </a:xfrm>
      </p:grpSpPr>
      <p:sp>
        <p:nvSpPr>
          <p:cNvPr id="2" name="文本框 1"/>
          <p:cNvSpPr txBox="1"/>
          <p:nvPr userDrawn="1"/>
        </p:nvSpPr>
        <p:spPr>
          <a:xfrm>
            <a:off x="-32063822" y="52592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rgbClr val="E6E6E6"/>
              </a:solidFill>
            </a:endParaRPr>
          </a:p>
        </p:txBody>
      </p:sp>
      <p:sp>
        <p:nvSpPr>
          <p:cNvPr id="3" name="矩形 2"/>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
        <p:nvSpPr>
          <p:cNvPr id="8" name="图片占位符 6"/>
          <p:cNvSpPr>
            <a:spLocks noGrp="1"/>
          </p:cNvSpPr>
          <p:nvPr>
            <p:ph type="pic" sz="quarter" idx="10"/>
          </p:nvPr>
        </p:nvSpPr>
        <p:spPr>
          <a:xfrm>
            <a:off x="6892616" y="1550437"/>
            <a:ext cx="4565278" cy="4114800"/>
          </a:xfrm>
          <a:custGeom>
            <a:avLst/>
            <a:gdLst>
              <a:gd name="connsiteX0" fmla="*/ 2528841 w 6734909"/>
              <a:gd name="connsiteY0" fmla="*/ 0 h 6070342"/>
              <a:gd name="connsiteX1" fmla="*/ 6734909 w 6734909"/>
              <a:gd name="connsiteY1" fmla="*/ 0 h 6070342"/>
              <a:gd name="connsiteX2" fmla="*/ 6734909 w 6734909"/>
              <a:gd name="connsiteY2" fmla="*/ 6070342 h 6070342"/>
              <a:gd name="connsiteX3" fmla="*/ 2495286 w 6734909"/>
              <a:gd name="connsiteY3" fmla="*/ 6070342 h 6070342"/>
              <a:gd name="connsiteX4" fmla="*/ 1983904 w 6734909"/>
              <a:gd name="connsiteY4" fmla="*/ 5840228 h 6070342"/>
              <a:gd name="connsiteX5" fmla="*/ 1582154 w 6734909"/>
              <a:gd name="connsiteY5" fmla="*/ 5659447 h 6070342"/>
              <a:gd name="connsiteX6" fmla="*/ 0 w 6734909"/>
              <a:gd name="connsiteY6" fmla="*/ 3036830 h 6070342"/>
              <a:gd name="connsiteX7" fmla="*/ 1526107 w 6734909"/>
              <a:gd name="connsiteY7" fmla="*/ 474196 h 6070342"/>
              <a:gd name="connsiteX8" fmla="*/ 1983904 w 6734909"/>
              <a:gd name="connsiteY8" fmla="*/ 257702 h 6070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34909" h="6070342">
                <a:moveTo>
                  <a:pt x="2528841" y="0"/>
                </a:moveTo>
                <a:lnTo>
                  <a:pt x="6734909" y="0"/>
                </a:lnTo>
                <a:lnTo>
                  <a:pt x="6734909" y="6070342"/>
                </a:lnTo>
                <a:lnTo>
                  <a:pt x="2495286" y="6070342"/>
                </a:lnTo>
                <a:lnTo>
                  <a:pt x="1983904" y="5840228"/>
                </a:lnTo>
                <a:lnTo>
                  <a:pt x="1582154" y="5659447"/>
                </a:lnTo>
                <a:lnTo>
                  <a:pt x="0" y="3036830"/>
                </a:lnTo>
                <a:lnTo>
                  <a:pt x="1526107" y="474196"/>
                </a:lnTo>
                <a:lnTo>
                  <a:pt x="1983904" y="257702"/>
                </a:lnTo>
                <a:close/>
              </a:path>
            </a:pathLst>
          </a:custGeom>
        </p:spPr>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过度页1">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0" y="1988458"/>
            <a:ext cx="12192000" cy="2656114"/>
          </a:xfrm>
          <a:custGeom>
            <a:avLst/>
            <a:gdLst>
              <a:gd name="connsiteX0" fmla="*/ 0 w 12192000"/>
              <a:gd name="connsiteY0" fmla="*/ 0 h 2656114"/>
              <a:gd name="connsiteX1" fmla="*/ 12192000 w 12192000"/>
              <a:gd name="connsiteY1" fmla="*/ 0 h 2656114"/>
              <a:gd name="connsiteX2" fmla="*/ 12192000 w 12192000"/>
              <a:gd name="connsiteY2" fmla="*/ 2656114 h 2656114"/>
              <a:gd name="connsiteX3" fmla="*/ 0 w 12192000"/>
              <a:gd name="connsiteY3" fmla="*/ 2656114 h 2656114"/>
            </a:gdLst>
            <a:ahLst/>
            <a:cxnLst>
              <a:cxn ang="0">
                <a:pos x="connsiteX0" y="connsiteY0"/>
              </a:cxn>
              <a:cxn ang="0">
                <a:pos x="connsiteX1" y="connsiteY1"/>
              </a:cxn>
              <a:cxn ang="0">
                <a:pos x="connsiteX2" y="connsiteY2"/>
              </a:cxn>
              <a:cxn ang="0">
                <a:pos x="connsiteX3" y="connsiteY3"/>
              </a:cxn>
            </a:cxnLst>
            <a:rect l="l" t="t" r="r" b="b"/>
            <a:pathLst>
              <a:path w="12192000" h="2656114">
                <a:moveTo>
                  <a:pt x="0" y="0"/>
                </a:moveTo>
                <a:lnTo>
                  <a:pt x="12192000" y="0"/>
                </a:lnTo>
                <a:lnTo>
                  <a:pt x="12192000" y="2656114"/>
                </a:lnTo>
                <a:lnTo>
                  <a:pt x="0" y="2656114"/>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59D9C70D-B7C8-466D-B87C-22D855EF72C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9045BA-9AC9-4435-A9A0-D822685BA71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a:lvl1p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59D9C70D-B7C8-466D-B87C-22D855EF72C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9045BA-9AC9-4435-A9A0-D822685BA71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59D9C70D-B7C8-466D-B87C-22D855EF72C6}"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F9045BA-9AC9-4435-A9A0-D822685BA71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endParaRPr lang="zh-CN" altLang="en-US"/>
          </a:p>
        </p:txBody>
      </p:sp>
      <p:sp>
        <p:nvSpPr>
          <p:cNvPr id="4" name="日期占位符 3"/>
          <p:cNvSpPr>
            <a:spLocks noGrp="1"/>
          </p:cNvSpPr>
          <p:nvPr>
            <p:ph type="dt" sz="half" idx="10"/>
          </p:nvPr>
        </p:nvSpPr>
        <p:spPr/>
        <p:txBody>
          <a:bodyPr/>
          <a:lstStyle/>
          <a:p>
            <a:fld id="{59D9C70D-B7C8-466D-B87C-22D855EF72C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9045BA-9AC9-4435-A9A0-D822685BA71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endParaRPr lang="zh-CN" altLang="en-US"/>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9D9C70D-B7C8-466D-B87C-22D855EF72C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9045BA-9AC9-4435-A9A0-D822685BA71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endParaRPr lang="zh-CN" altLang="en-US"/>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9D9C70D-B7C8-466D-B87C-22D855EF72C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9045BA-9AC9-4435-A9A0-D822685BA71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59D9C70D-B7C8-466D-B87C-22D855EF72C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9045BA-9AC9-4435-A9A0-D822685BA71C}" type="slidenum">
              <a:rPr lang="zh-CN" altLang="en-US" smtClean="0"/>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6" Type="http://schemas.openxmlformats.org/officeDocument/2006/relationships/theme" Target="../theme/theme2.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D9C70D-B7C8-466D-B87C-22D855EF72C6}"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9045BA-9AC9-4435-A9A0-D822685BA71C}"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文本框 7"/>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rgbClr val="E6E6E6"/>
              </a:solidFill>
            </a:endParaRPr>
          </a:p>
        </p:txBody>
      </p:sp>
      <p:sp>
        <p:nvSpPr>
          <p:cNvPr id="9" name="文本框 8"/>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rgbClr val="E6E6E6"/>
              </a:solidFill>
            </a:endParaRPr>
          </a:p>
        </p:txBody>
      </p:sp>
      <p:sp>
        <p:nvSpPr>
          <p:cNvPr id="10" name="文本框 9"/>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rgbClr val="E6E6E6"/>
              </a:solidFill>
            </a:endParaRPr>
          </a:p>
        </p:txBody>
      </p:sp>
      <p:sp>
        <p:nvSpPr>
          <p:cNvPr id="11" name="矩形 10"/>
          <p:cNvSpPr/>
          <p:nvPr userDrawn="1"/>
        </p:nvSpPr>
        <p:spPr>
          <a:xfrm>
            <a:off x="-401932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
        <p:nvSpPr>
          <p:cNvPr id="12" name="矩形 11"/>
          <p:cNvSpPr/>
          <p:nvPr userDrawn="1"/>
        </p:nvSpPr>
        <p:spPr>
          <a:xfrm>
            <a:off x="-414124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
        <p:nvSpPr>
          <p:cNvPr id="13" name="文本框 12"/>
          <p:cNvSpPr txBox="1"/>
          <p:nvPr userDrawn="1"/>
        </p:nvSpPr>
        <p:spPr>
          <a:xfrm>
            <a:off x="48555921" y="-20510500"/>
            <a:ext cx="3056879" cy="461665"/>
          </a:xfrm>
          <a:prstGeom prst="rect">
            <a:avLst/>
          </a:prstGeom>
          <a:noFill/>
        </p:spPr>
        <p:txBody>
          <a:bodyPr wrap="square" rtlCol="0">
            <a:spAutoFit/>
          </a:bodyPr>
          <a:lstStyle/>
          <a:p>
            <a:pPr fontAlgn="base"/>
            <a:r>
              <a:rPr lang="zh-CN" altLang="en-US" sz="800" b="0" i="0" u="none" strike="noStrike" kern="1200" dirty="0">
                <a:solidFill>
                  <a:srgbClr val="E6E6E6"/>
                </a:solidFill>
                <a:effectLst/>
                <a:latin typeface="+mn-lt"/>
                <a:ea typeface="+mn-ea"/>
                <a:cs typeface="+mn-cs"/>
              </a:rPr>
              <a:t>千图</a:t>
            </a:r>
            <a:r>
              <a:rPr lang="en-US" altLang="zh-CN" sz="800" b="0" i="0" u="none" strike="noStrike" kern="1200" dirty="0">
                <a:solidFill>
                  <a:srgbClr val="E6E6E6"/>
                </a:solidFill>
                <a:effectLst/>
                <a:latin typeface="+mn-lt"/>
                <a:ea typeface="+mn-ea"/>
                <a:cs typeface="+mn-cs"/>
              </a:rPr>
              <a:t>:Blue Dragonfly</a:t>
            </a:r>
            <a:endParaRPr lang="en-US" altLang="zh-CN" sz="800" b="0" i="0" u="none" strike="noStrike" kern="1200" dirty="0">
              <a:solidFill>
                <a:srgbClr val="E6E6E6"/>
              </a:solidFill>
              <a:effectLst/>
              <a:latin typeface="+mn-lt"/>
              <a:ea typeface="+mn-ea"/>
              <a:cs typeface="+mn-cs"/>
            </a:endParaRPr>
          </a:p>
          <a:p>
            <a:br>
              <a:rPr lang="en-US" altLang="zh-CN" sz="800" dirty="0">
                <a:solidFill>
                  <a:srgbClr val="E6E6E6"/>
                </a:solidFill>
              </a:rPr>
            </a:br>
            <a:r>
              <a:rPr lang="en-US" altLang="zh-CN" sz="800" dirty="0">
                <a:solidFill>
                  <a:srgbClr val="E6E6E6"/>
                </a:solidFill>
              </a:rPr>
              <a:t>DESIGN</a:t>
            </a:r>
            <a:endParaRPr lang="zh-CN" altLang="en-US" sz="800" dirty="0">
              <a:solidFill>
                <a:srgbClr val="E6E6E6"/>
              </a:solidFill>
            </a:endParaRPr>
          </a:p>
        </p:txBody>
      </p:sp>
      <p:grpSp>
        <p:nvGrpSpPr>
          <p:cNvPr id="14" name="组合 13"/>
          <p:cNvGrpSpPr/>
          <p:nvPr userDrawn="1"/>
        </p:nvGrpSpPr>
        <p:grpSpPr>
          <a:xfrm>
            <a:off x="726680" y="376360"/>
            <a:ext cx="6555745" cy="736961"/>
            <a:chOff x="1679797" y="481007"/>
            <a:chExt cx="6555745" cy="736961"/>
          </a:xfrm>
        </p:grpSpPr>
        <p:sp>
          <p:nvSpPr>
            <p:cNvPr id="15" name="文本框 14"/>
            <p:cNvSpPr txBox="1"/>
            <p:nvPr/>
          </p:nvSpPr>
          <p:spPr>
            <a:xfrm>
              <a:off x="1679797" y="481007"/>
              <a:ext cx="6555745" cy="584775"/>
            </a:xfrm>
            <a:prstGeom prst="rect">
              <a:avLst/>
            </a:prstGeom>
            <a:noFill/>
          </p:spPr>
          <p:txBody>
            <a:bodyPr wrap="square" rtlCol="0">
              <a:spAutoFit/>
              <a:scene3d>
                <a:camera prst="orthographicFront"/>
                <a:lightRig rig="threePt" dir="t"/>
              </a:scene3d>
              <a:sp3d contourW="12700"/>
            </a:bodyPr>
            <a:lstStyle/>
            <a:p>
              <a:pPr lvl="0" defTabSz="914400">
                <a:defRPr/>
              </a:pPr>
              <a:r>
                <a:rPr lang="zh-CN" altLang="en-US" sz="3200" b="1" dirty="0">
                  <a:solidFill>
                    <a:schemeClr val="accent1"/>
                  </a:solidFill>
                  <a:latin typeface="思源黑体 CN Bold" panose="020B0800000000000000" pitchFamily="34" charset="-122"/>
                  <a:ea typeface="思源黑体 CN Bold" panose="020B0800000000000000" pitchFamily="34" charset="-122"/>
                  <a:cs typeface="+mn-ea"/>
                  <a:sym typeface="+mn-lt"/>
                </a:rPr>
                <a:t>添加标题文字</a:t>
              </a:r>
              <a:endParaRPr lang="zh-CN" altLang="en-US" sz="3200" b="1" dirty="0">
                <a:solidFill>
                  <a:schemeClr val="accent1"/>
                </a:solidFill>
                <a:latin typeface="思源黑体 CN Bold" panose="020B0800000000000000" pitchFamily="34" charset="-122"/>
                <a:ea typeface="思源黑体 CN Bold" panose="020B0800000000000000" pitchFamily="34" charset="-122"/>
                <a:cs typeface="+mn-ea"/>
                <a:sym typeface="+mn-lt"/>
              </a:endParaRPr>
            </a:p>
          </p:txBody>
        </p:sp>
        <p:sp>
          <p:nvSpPr>
            <p:cNvPr id="16" name="文本框 15"/>
            <p:cNvSpPr txBox="1"/>
            <p:nvPr/>
          </p:nvSpPr>
          <p:spPr>
            <a:xfrm>
              <a:off x="1679798" y="951998"/>
              <a:ext cx="5572519" cy="265970"/>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14000"/>
                </a:lnSpc>
                <a:spcBef>
                  <a:spcPts val="0"/>
                </a:spcBef>
                <a:spcAft>
                  <a:spcPts val="0"/>
                </a:spcAft>
                <a:buClrTx/>
                <a:buSzTx/>
                <a:buFontTx/>
                <a:buNone/>
                <a:defRPr/>
              </a:pPr>
              <a:r>
                <a:rPr kumimoji="0" lang="en-US" altLang="zh-CN" sz="1050" b="0" i="0" u="none" strike="noStrike" kern="1200" cap="none" spc="0" normalizeH="0" baseline="0" noProof="0" dirty="0">
                  <a:ln>
                    <a:noFill/>
                  </a:ln>
                  <a:solidFill>
                    <a:schemeClr val="bg1">
                      <a:lumMod val="65000"/>
                    </a:schemeClr>
                  </a:solidFill>
                  <a:effectLst/>
                  <a:uLnTx/>
                  <a:uFillTx/>
                  <a:cs typeface="+mn-ea"/>
                  <a:sym typeface="+mn-lt"/>
                </a:rPr>
                <a:t>print the presentation and make it into a film to be used in a wider field</a:t>
              </a:r>
              <a:endParaRPr kumimoji="0" lang="en-US" altLang="zh-CN" sz="1050" b="0" i="0" u="none" strike="noStrike" kern="1200" cap="none" spc="0" normalizeH="0" baseline="0" noProof="0" dirty="0">
                <a:ln>
                  <a:noFill/>
                </a:ln>
                <a:solidFill>
                  <a:schemeClr val="bg1">
                    <a:lumMod val="65000"/>
                  </a:schemeClr>
                </a:solidFill>
                <a:effectLst/>
                <a:uLnTx/>
                <a:uFillTx/>
                <a:cs typeface="+mn-ea"/>
                <a:sym typeface="+mn-lt"/>
              </a:endParaRPr>
            </a:p>
          </p:txBody>
        </p:sp>
      </p:grpSp>
      <p:cxnSp>
        <p:nvCxnSpPr>
          <p:cNvPr id="17" name="直接连接符 16"/>
          <p:cNvCxnSpPr/>
          <p:nvPr userDrawn="1"/>
        </p:nvCxnSpPr>
        <p:spPr>
          <a:xfrm flipV="1">
            <a:off x="435429" y="478971"/>
            <a:ext cx="252408" cy="3683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接连接符 17"/>
          <p:cNvCxnSpPr/>
          <p:nvPr userDrawn="1"/>
        </p:nvCxnSpPr>
        <p:spPr>
          <a:xfrm flipV="1">
            <a:off x="494174" y="291924"/>
            <a:ext cx="252408" cy="368380"/>
          </a:xfrm>
          <a:prstGeom prst="line">
            <a:avLst/>
          </a:prstGeom>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1.xml"/><Relationship Id="rId7" Type="http://schemas.openxmlformats.org/officeDocument/2006/relationships/tags" Target="../tags/tag3.xml"/><Relationship Id="rId6" Type="http://schemas.openxmlformats.org/officeDocument/2006/relationships/image" Target="../media/image17.jpeg"/><Relationship Id="rId5" Type="http://schemas.openxmlformats.org/officeDocument/2006/relationships/image" Target="../media/image15.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1.xml"/><Relationship Id="rId7" Type="http://schemas.openxmlformats.org/officeDocument/2006/relationships/tags" Target="../tags/tag4.xml"/><Relationship Id="rId6" Type="http://schemas.openxmlformats.org/officeDocument/2006/relationships/image" Target="../media/image18.jpeg"/><Relationship Id="rId5" Type="http://schemas.openxmlformats.org/officeDocument/2006/relationships/image" Target="../media/image15.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jpeg"/><Relationship Id="rId2" Type="http://schemas.openxmlformats.org/officeDocument/2006/relationships/image" Target="../media/image11.png"/><Relationship Id="rId1" Type="http://schemas.openxmlformats.org/officeDocument/2006/relationships/image" Target="../media/image5.pn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chart" Target="../charts/chart1.xml"/></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jpeg"/><Relationship Id="rId2" Type="http://schemas.openxmlformats.org/officeDocument/2006/relationships/image" Target="../media/image11.png"/><Relationship Id="rId1" Type="http://schemas.openxmlformats.org/officeDocument/2006/relationships/image" Target="../media/image5.pn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chart" Target="../charts/chart3.xml"/><Relationship Id="rId1" Type="http://schemas.openxmlformats.org/officeDocument/2006/relationships/chart" Target="../charts/chart2.xml"/></Relationships>
</file>

<file path=ppt/slides/_rels/slide16.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image" Target="../media/image7.png"/><Relationship Id="rId7" Type="http://schemas.openxmlformats.org/officeDocument/2006/relationships/image" Target="../media/image3.svg"/><Relationship Id="rId6" Type="http://schemas.openxmlformats.org/officeDocument/2006/relationships/image" Target="../media/image22.png"/><Relationship Id="rId5" Type="http://schemas.openxmlformats.org/officeDocument/2006/relationships/image" Target="../media/image2.svg"/><Relationship Id="rId4" Type="http://schemas.openxmlformats.org/officeDocument/2006/relationships/image" Target="../media/image21.png"/><Relationship Id="rId3" Type="http://schemas.openxmlformats.org/officeDocument/2006/relationships/image" Target="../media/image1.svg"/><Relationship Id="rId2" Type="http://schemas.openxmlformats.org/officeDocument/2006/relationships/image" Target="../media/image20.png"/><Relationship Id="rId11" Type="http://schemas.openxmlformats.org/officeDocument/2006/relationships/slideLayout" Target="../slideLayouts/slideLayout2.xml"/><Relationship Id="rId10" Type="http://schemas.openxmlformats.org/officeDocument/2006/relationships/image" Target="../media/image9.png"/><Relationship Id="rId1" Type="http://schemas.openxmlformats.org/officeDocument/2006/relationships/image" Target="../media/image19.png"/></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jpeg"/><Relationship Id="rId2" Type="http://schemas.openxmlformats.org/officeDocument/2006/relationships/image" Target="../media/image11.png"/><Relationship Id="rId1" Type="http://schemas.openxmlformats.org/officeDocument/2006/relationships/image" Target="../media/image10.jpe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1.xml"/><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chart" Target="../charts/chart4.xml"/></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image" Target="../media/image10.jpe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image" Target="../media/image24.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chart" Target="../charts/chart5.xml"/></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5.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15.xml"/><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chart" Target="../charts/chart6.xml"/></Relationships>
</file>

<file path=ppt/slides/_rels/slide24.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jpeg"/><Relationship Id="rId2" Type="http://schemas.openxmlformats.org/officeDocument/2006/relationships/image" Target="../media/image11.png"/><Relationship Id="rId1" Type="http://schemas.openxmlformats.org/officeDocument/2006/relationships/image" Target="../media/image5.png"/></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27.jpeg"/><Relationship Id="rId1" Type="http://schemas.openxmlformats.org/officeDocument/2006/relationships/image" Target="../media/image26.jpe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12.xml"/><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chart" Target="../charts/chart7.xml"/></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12.xml"/><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chart" Target="../charts/chart8.xml"/></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12.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29.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jpeg"/><Relationship Id="rId2" Type="http://schemas.openxmlformats.org/officeDocument/2006/relationships/image" Target="../media/image11.png"/><Relationship Id="rId1" Type="http://schemas.openxmlformats.org/officeDocument/2006/relationships/image" Target="../media/image10.jpe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jpeg"/><Relationship Id="rId2" Type="http://schemas.openxmlformats.org/officeDocument/2006/relationships/image" Target="../media/image11.png"/><Relationship Id="rId1" Type="http://schemas.openxmlformats.org/officeDocument/2006/relationships/image" Target="../media/image10.jpe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28.jpe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11.png"/></Relationships>
</file>

<file path=ppt/slides/_rels/slide32.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29.png"/><Relationship Id="rId1" Type="http://schemas.openxmlformats.org/officeDocument/2006/relationships/image" Target="../media/image11.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jpeg"/><Relationship Id="rId2" Type="http://schemas.openxmlformats.org/officeDocument/2006/relationships/image" Target="../media/image11.png"/><Relationship Id="rId1" Type="http://schemas.openxmlformats.org/officeDocument/2006/relationships/image" Target="../media/image10.jpe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1.xml"/><Relationship Id="rId7" Type="http://schemas.openxmlformats.org/officeDocument/2006/relationships/tags" Target="../tags/tag1.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1.xml"/><Relationship Id="rId6" Type="http://schemas.openxmlformats.org/officeDocument/2006/relationships/tags" Target="../tags/tag2.xml"/><Relationship Id="rId5" Type="http://schemas.openxmlformats.org/officeDocument/2006/relationships/image" Target="../media/image15.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50000"/>
          </a:blip>
          <a:tile tx="0" ty="0" sx="100000" sy="100000" flip="none" algn="tl"/>
        </a:blipFill>
        <a:effectLst/>
      </p:bgPr>
    </p:bg>
    <p:spTree>
      <p:nvGrpSpPr>
        <p:cNvPr id="1" name=""/>
        <p:cNvGrpSpPr/>
        <p:nvPr/>
      </p:nvGrpSpPr>
      <p:grpSpPr>
        <a:xfrm>
          <a:off x="0" y="0"/>
          <a:ext cx="0" cy="0"/>
          <a:chOff x="0" y="0"/>
          <a:chExt cx="0" cy="0"/>
        </a:xfrm>
      </p:grpSpPr>
      <p:sp>
        <p:nvSpPr>
          <p:cNvPr id="13" name="矩形 12"/>
          <p:cNvSpPr/>
          <p:nvPr/>
        </p:nvSpPr>
        <p:spPr>
          <a:xfrm>
            <a:off x="824617" y="1075903"/>
            <a:ext cx="10671383" cy="5089097"/>
          </a:xfrm>
          <a:prstGeom prst="rect">
            <a:avLst/>
          </a:prstGeom>
          <a:solidFill>
            <a:schemeClr val="bg1"/>
          </a:solidFill>
          <a:ln w="57150">
            <a:solidFill>
              <a:srgbClr val="664A42">
                <a:alpha val="6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p:cNvSpPr txBox="1"/>
          <p:nvPr/>
        </p:nvSpPr>
        <p:spPr>
          <a:xfrm>
            <a:off x="5879712" y="5156783"/>
            <a:ext cx="5311141" cy="1251305"/>
          </a:xfrm>
          <a:prstGeom prst="rect">
            <a:avLst/>
          </a:prstGeom>
          <a:noFill/>
        </p:spPr>
        <p:txBody>
          <a:bodyPr wrap="square">
            <a:spAutoFit/>
          </a:bodyPr>
          <a:lstStyle/>
          <a:p>
            <a:pPr algn="ctr" fontAlgn="auto">
              <a:lnSpc>
                <a:spcPts val="3000"/>
              </a:lnSpc>
              <a:spcBef>
                <a:spcPts val="0"/>
              </a:spcBef>
              <a:spcAft>
                <a:spcPts val="0"/>
              </a:spcAft>
              <a:buFontTx/>
              <a:buNone/>
              <a:defRPr/>
            </a:pPr>
            <a:r>
              <a:rPr lang="zh-CN" altLang="en-US" sz="2000" b="1" kern="0" dirty="0">
                <a:solidFill>
                  <a:srgbClr val="381309"/>
                </a:solidFill>
                <a:latin typeface="仿宋" panose="02010609060101010101" charset="-122"/>
                <a:ea typeface="仿宋" panose="02010609060101010101" charset="-122"/>
                <a:cs typeface="仿宋" panose="02010609060101010101" charset="-122"/>
              </a:rPr>
              <a:t>广东新兴国家网络安全和信息化发展研究院</a:t>
            </a:r>
            <a:endParaRPr lang="en-US" altLang="zh-CN" sz="2000" b="1" kern="0" dirty="0">
              <a:solidFill>
                <a:srgbClr val="381309"/>
              </a:solidFill>
              <a:latin typeface="仿宋" panose="02010609060101010101" charset="-122"/>
              <a:ea typeface="仿宋" panose="02010609060101010101" charset="-122"/>
              <a:cs typeface="仿宋" panose="02010609060101010101" charset="-122"/>
            </a:endParaRPr>
          </a:p>
          <a:p>
            <a:pPr algn="ctr">
              <a:lnSpc>
                <a:spcPts val="3000"/>
              </a:lnSpc>
              <a:defRPr/>
            </a:pPr>
            <a:r>
              <a:rPr lang="zh-CN" altLang="en-US" sz="2000" b="1" kern="0" dirty="0">
                <a:solidFill>
                  <a:srgbClr val="381309"/>
                </a:solidFill>
                <a:latin typeface="仿宋" panose="02010609060101010101" charset="-122"/>
                <a:ea typeface="仿宋" panose="02010609060101010101" charset="-122"/>
                <a:cs typeface="仿宋" panose="02010609060101010101" charset="-122"/>
              </a:rPr>
              <a:t>北京大学互联网发展研究中心 </a:t>
            </a:r>
            <a:r>
              <a:rPr lang="zh-CN" altLang="en-US" sz="2000" b="1" kern="0" dirty="0">
                <a:solidFill>
                  <a:srgbClr val="381309"/>
                </a:solidFill>
                <a:latin typeface="仿宋" panose="02010609060101010101" charset="-122"/>
                <a:ea typeface="仿宋" panose="02010609060101010101" charset="-122"/>
              </a:rPr>
              <a:t>毕昆 周慧颖</a:t>
            </a:r>
            <a:endParaRPr lang="zh-CN" altLang="en-US" sz="2000" b="1" kern="0" dirty="0">
              <a:solidFill>
                <a:srgbClr val="381309"/>
              </a:solidFill>
              <a:latin typeface="仿宋" panose="02010609060101010101" charset="-122"/>
              <a:ea typeface="仿宋" panose="02010609060101010101" charset="-122"/>
            </a:endParaRPr>
          </a:p>
          <a:p>
            <a:pPr algn="ctr" fontAlgn="auto">
              <a:lnSpc>
                <a:spcPct val="150000"/>
              </a:lnSpc>
              <a:spcBef>
                <a:spcPts val="0"/>
              </a:spcBef>
              <a:spcAft>
                <a:spcPts val="0"/>
              </a:spcAft>
              <a:buFontTx/>
              <a:buNone/>
              <a:defRPr/>
            </a:pPr>
            <a:endParaRPr lang="zh-CN" altLang="en-US" sz="2000" b="1" kern="0" dirty="0">
              <a:solidFill>
                <a:srgbClr val="381309"/>
              </a:solidFill>
              <a:latin typeface="仿宋" panose="02010609060101010101" charset="-122"/>
              <a:ea typeface="仿宋" panose="02010609060101010101" charset="-122"/>
              <a:cs typeface="仿宋" panose="02010609060101010101" charset="-122"/>
            </a:endParaRPr>
          </a:p>
        </p:txBody>
      </p:sp>
      <p:sp>
        <p:nvSpPr>
          <p:cNvPr id="2" name="文本框 1"/>
          <p:cNvSpPr txBox="1"/>
          <p:nvPr/>
        </p:nvSpPr>
        <p:spPr>
          <a:xfrm>
            <a:off x="5778500" y="1341120"/>
            <a:ext cx="5588635" cy="3415030"/>
          </a:xfrm>
          <a:prstGeom prst="rect">
            <a:avLst/>
          </a:prstGeom>
          <a:noFill/>
        </p:spPr>
        <p:txBody>
          <a:bodyPr vert="horz" wrap="square" rtlCol="0">
            <a:spAutoFit/>
          </a:bodyPr>
          <a:lstStyle/>
          <a:p>
            <a:pPr algn="ctr">
              <a:lnSpc>
                <a:spcPct val="150000"/>
              </a:lnSpc>
            </a:pPr>
            <a:r>
              <a:rPr lang="en-US" altLang="zh-CN" sz="3600" b="1" spc="300" dirty="0">
                <a:solidFill>
                  <a:srgbClr val="381309"/>
                </a:solidFill>
                <a:latin typeface="腾祥金砖黑简" panose="01010104010101010101" pitchFamily="2" charset="-122"/>
                <a:ea typeface="腾祥金砖黑简" panose="01010104010101010101" pitchFamily="2" charset="-122"/>
                <a:sym typeface="Century Gothic" panose="020B0502020202020204" pitchFamily="34" charset="0"/>
              </a:rPr>
              <a:t>2021</a:t>
            </a:r>
            <a:r>
              <a:rPr lang="zh-CN" altLang="en-US" sz="3600" b="1" spc="300" dirty="0">
                <a:solidFill>
                  <a:srgbClr val="381309"/>
                </a:solidFill>
                <a:latin typeface="腾祥金砖黑简" panose="01010104010101010101" pitchFamily="2" charset="-122"/>
                <a:ea typeface="腾祥金砖黑简" panose="01010104010101010101" pitchFamily="2" charset="-122"/>
                <a:sym typeface="Century Gothic" panose="020B0502020202020204" pitchFamily="34" charset="0"/>
              </a:rPr>
              <a:t>年网民网络安全感满意度调查报告</a:t>
            </a:r>
            <a:endParaRPr lang="zh-CN" altLang="en-US" sz="3600" b="1" spc="300" dirty="0">
              <a:solidFill>
                <a:srgbClr val="381309"/>
              </a:solidFill>
              <a:latin typeface="腾祥金砖黑简" panose="01010104010101010101" pitchFamily="2" charset="-122"/>
              <a:ea typeface="腾祥金砖黑简" panose="01010104010101010101" pitchFamily="2" charset="-122"/>
              <a:sym typeface="Century Gothic" panose="020B0502020202020204" pitchFamily="34" charset="0"/>
            </a:endParaRPr>
          </a:p>
          <a:p>
            <a:pPr algn="ctr">
              <a:lnSpc>
                <a:spcPct val="150000"/>
              </a:lnSpc>
            </a:pPr>
            <a:r>
              <a:rPr lang="zh-CN" altLang="en-US" sz="3600" b="1" spc="300" dirty="0">
                <a:solidFill>
                  <a:srgbClr val="381309"/>
                </a:solidFill>
                <a:latin typeface="腾祥金砖黑简" panose="01010104010101010101" pitchFamily="2" charset="-122"/>
                <a:ea typeface="腾祥金砖黑简" panose="01010104010101010101" pitchFamily="2" charset="-122"/>
                <a:sym typeface="Century Gothic" panose="020B0502020202020204" pitchFamily="34" charset="0"/>
              </a:rPr>
              <a:t>专题五</a:t>
            </a:r>
            <a:endParaRPr lang="zh-CN" altLang="en-US" sz="3600" b="1" spc="300" dirty="0">
              <a:solidFill>
                <a:srgbClr val="381309"/>
              </a:solidFill>
              <a:latin typeface="腾祥金砖黑简" panose="01010104010101010101" pitchFamily="2" charset="-122"/>
              <a:ea typeface="腾祥金砖黑简" panose="01010104010101010101" pitchFamily="2" charset="-122"/>
              <a:sym typeface="Century Gothic" panose="020B0502020202020204" pitchFamily="34" charset="0"/>
            </a:endParaRPr>
          </a:p>
          <a:p>
            <a:pPr algn="ctr">
              <a:lnSpc>
                <a:spcPct val="150000"/>
              </a:lnSpc>
            </a:pPr>
            <a:r>
              <a:rPr lang="zh-CN" altLang="en-US" sz="3600" b="1" spc="300" dirty="0">
                <a:solidFill>
                  <a:srgbClr val="381309"/>
                </a:solidFill>
                <a:latin typeface="腾祥金砖黑简" panose="01010104010101010101" pitchFamily="2" charset="-122"/>
                <a:ea typeface="腾祥金砖黑简" panose="01010104010101010101" pitchFamily="2" charset="-122"/>
                <a:sym typeface="Century Gothic" panose="020B0502020202020204" pitchFamily="34" charset="0"/>
              </a:rPr>
              <a:t>未成年人网络权益保护</a:t>
            </a:r>
            <a:endParaRPr lang="zh-CN" altLang="en-US" sz="3600" b="1" spc="300" dirty="0">
              <a:solidFill>
                <a:srgbClr val="381309"/>
              </a:solidFill>
              <a:latin typeface="腾祥金砖黑简" panose="01010104010101010101" pitchFamily="2" charset="-122"/>
              <a:ea typeface="腾祥金砖黑简" panose="01010104010101010101" pitchFamily="2" charset="-122"/>
              <a:sym typeface="Century Gothic" panose="020B0502020202020204" pitchFamily="34" charset="0"/>
            </a:endParaRPr>
          </a:p>
        </p:txBody>
      </p:sp>
      <p:pic>
        <p:nvPicPr>
          <p:cNvPr id="5" name="图片 4" descr="26695914"/>
          <p:cNvPicPr>
            <a:picLocks noChangeAspect="1"/>
          </p:cNvPicPr>
          <p:nvPr/>
        </p:nvPicPr>
        <p:blipFill>
          <a:blip r:embed="rId2"/>
          <a:srcRect r="36106"/>
          <a:stretch>
            <a:fillRect/>
          </a:stretch>
        </p:blipFill>
        <p:spPr>
          <a:xfrm>
            <a:off x="1128001" y="1401388"/>
            <a:ext cx="4496441" cy="3888914"/>
          </a:xfrm>
          <a:prstGeom prst="rect">
            <a:avLst/>
          </a:prstGeom>
        </p:spPr>
      </p:pic>
      <p:grpSp>
        <p:nvGrpSpPr>
          <p:cNvPr id="6" name="组合 5"/>
          <p:cNvGrpSpPr/>
          <p:nvPr/>
        </p:nvGrpSpPr>
        <p:grpSpPr>
          <a:xfrm>
            <a:off x="187325" y="-75108"/>
            <a:ext cx="11957933" cy="919480"/>
            <a:chOff x="187325" y="-75108"/>
            <a:chExt cx="11957933" cy="919480"/>
          </a:xfrm>
        </p:grpSpPr>
        <p:sp>
          <p:nvSpPr>
            <p:cNvPr id="12" name="文本框 11"/>
            <p:cNvSpPr txBox="1"/>
            <p:nvPr/>
          </p:nvSpPr>
          <p:spPr>
            <a:xfrm>
              <a:off x="728345" y="253827"/>
              <a:ext cx="3528000" cy="261610"/>
            </a:xfrm>
            <a:prstGeom prst="rect">
              <a:avLst/>
            </a:prstGeom>
            <a:noFill/>
          </p:spPr>
          <p:txBody>
            <a:bodyPr wrap="square" rtlCol="0">
              <a:spAutoFit/>
            </a:bodyPr>
            <a:lstStyle/>
            <a:p>
              <a:pPr algn="dist"/>
              <a:r>
                <a:rPr kumimoji="1" lang="zh-CN" altLang="en-US" sz="1100" dirty="0"/>
                <a:t>网络</a:t>
              </a:r>
              <a:r>
                <a:rPr kumimoji="1" lang="zh-CN" altLang="en-US" sz="1100" dirty="0">
                  <a:latin typeface="黑体" panose="02010609060101010101" charset="-122"/>
                  <a:ea typeface="黑体" panose="02010609060101010101" charset="-122"/>
                </a:rPr>
                <a:t>安全</a:t>
              </a:r>
              <a:r>
                <a:rPr kumimoji="1" lang="zh-CN" altLang="en-US" sz="1100" dirty="0"/>
                <a:t>为人民 网络安全靠人民</a:t>
              </a:r>
              <a:endParaRPr kumimoji="1" lang="zh-CN" altLang="en-US" sz="1100" dirty="0"/>
            </a:p>
          </p:txBody>
        </p:sp>
        <p:pic>
          <p:nvPicPr>
            <p:cNvPr id="14" name="图片 13" descr="调查活动logo"/>
            <p:cNvPicPr>
              <a:picLocks noChangeAspect="1"/>
            </p:cNvPicPr>
            <p:nvPr/>
          </p:nvPicPr>
          <p:blipFill>
            <a:blip r:embed="rId3"/>
            <a:stretch>
              <a:fillRect/>
            </a:stretch>
          </p:blipFill>
          <p:spPr>
            <a:xfrm>
              <a:off x="187325" y="162560"/>
              <a:ext cx="465455" cy="465455"/>
            </a:xfrm>
            <a:prstGeom prst="rect">
              <a:avLst/>
            </a:prstGeom>
          </p:spPr>
        </p:pic>
        <p:pic>
          <p:nvPicPr>
            <p:cNvPr id="17" name="图片 16" descr="发布周3"/>
            <p:cNvPicPr>
              <a:picLocks noChangeAspect="1"/>
            </p:cNvPicPr>
            <p:nvPr/>
          </p:nvPicPr>
          <p:blipFill>
            <a:blip r:embed="rId4"/>
            <a:srcRect l="30810" r="28271" b="17461"/>
            <a:stretch>
              <a:fillRect/>
            </a:stretch>
          </p:blipFill>
          <p:spPr>
            <a:xfrm>
              <a:off x="10773658" y="-63043"/>
              <a:ext cx="593725" cy="846455"/>
            </a:xfrm>
            <a:prstGeom prst="rect">
              <a:avLst/>
            </a:prstGeom>
          </p:spPr>
        </p:pic>
        <p:pic>
          <p:nvPicPr>
            <p:cNvPr id="18" name="图片 17" descr="发布周1"/>
            <p:cNvPicPr>
              <a:picLocks noChangeAspect="1"/>
            </p:cNvPicPr>
            <p:nvPr/>
          </p:nvPicPr>
          <p:blipFill>
            <a:blip r:embed="rId5"/>
            <a:srcRect l="28837" r="24397" b="16204"/>
            <a:stretch>
              <a:fillRect/>
            </a:stretch>
          </p:blipFill>
          <p:spPr>
            <a:xfrm>
              <a:off x="11442948" y="-75108"/>
              <a:ext cx="702310" cy="91948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调查活动logo"/>
          <p:cNvPicPr>
            <a:picLocks noChangeAspect="1"/>
          </p:cNvPicPr>
          <p:nvPr/>
        </p:nvPicPr>
        <p:blipFill>
          <a:blip r:embed="rId1"/>
          <a:stretch>
            <a:fillRect/>
          </a:stretch>
        </p:blipFill>
        <p:spPr>
          <a:xfrm>
            <a:off x="249767" y="216747"/>
            <a:ext cx="620607" cy="620607"/>
          </a:xfrm>
          <a:prstGeom prst="rect">
            <a:avLst/>
          </a:prstGeom>
        </p:spPr>
      </p:pic>
      <p:pic>
        <p:nvPicPr>
          <p:cNvPr id="3" name="图片 2" descr="未标题-3"/>
          <p:cNvPicPr>
            <a:picLocks noChangeAspect="1"/>
          </p:cNvPicPr>
          <p:nvPr/>
        </p:nvPicPr>
        <p:blipFill>
          <a:blip r:embed="rId2"/>
          <a:srcRect l="65278" b="80121"/>
          <a:stretch>
            <a:fillRect/>
          </a:stretch>
        </p:blipFill>
        <p:spPr>
          <a:xfrm>
            <a:off x="753534" y="479214"/>
            <a:ext cx="4233333" cy="334433"/>
          </a:xfrm>
          <a:prstGeom prst="rect">
            <a:avLst/>
          </a:prstGeom>
        </p:spPr>
      </p:pic>
      <p:pic>
        <p:nvPicPr>
          <p:cNvPr id="18" name="图片 17" descr="发布周3"/>
          <p:cNvPicPr>
            <a:picLocks noChangeAspect="1"/>
          </p:cNvPicPr>
          <p:nvPr/>
        </p:nvPicPr>
        <p:blipFill>
          <a:blip r:embed="rId3"/>
          <a:srcRect l="30810" r="28271" b="17461"/>
          <a:stretch>
            <a:fillRect/>
          </a:stretch>
        </p:blipFill>
        <p:spPr>
          <a:xfrm>
            <a:off x="10316634" y="-25400"/>
            <a:ext cx="791633" cy="1128607"/>
          </a:xfrm>
          <a:prstGeom prst="rect">
            <a:avLst/>
          </a:prstGeom>
        </p:spPr>
      </p:pic>
      <p:pic>
        <p:nvPicPr>
          <p:cNvPr id="19" name="图片 18" descr="发布周1"/>
          <p:cNvPicPr>
            <a:picLocks noChangeAspect="1"/>
          </p:cNvPicPr>
          <p:nvPr/>
        </p:nvPicPr>
        <p:blipFill>
          <a:blip r:embed="rId4"/>
          <a:srcRect l="28837" r="24397" b="16204"/>
          <a:stretch>
            <a:fillRect/>
          </a:stretch>
        </p:blipFill>
        <p:spPr>
          <a:xfrm>
            <a:off x="11209020" y="-41487"/>
            <a:ext cx="936413" cy="1225973"/>
          </a:xfrm>
          <a:prstGeom prst="rect">
            <a:avLst/>
          </a:prstGeom>
        </p:spPr>
      </p:pic>
      <p:pic>
        <p:nvPicPr>
          <p:cNvPr id="20" name="图片 19" descr="发布周2"/>
          <p:cNvPicPr>
            <a:picLocks noChangeAspect="1"/>
          </p:cNvPicPr>
          <p:nvPr/>
        </p:nvPicPr>
        <p:blipFill>
          <a:blip r:embed="rId5"/>
          <a:srcRect l="42028" t="32763" r="22028" b="34675"/>
          <a:stretch>
            <a:fillRect/>
          </a:stretch>
        </p:blipFill>
        <p:spPr>
          <a:xfrm>
            <a:off x="914400" y="265854"/>
            <a:ext cx="4382347" cy="547793"/>
          </a:xfrm>
          <a:prstGeom prst="rect">
            <a:avLst/>
          </a:prstGeom>
        </p:spPr>
      </p:pic>
      <p:sp>
        <p:nvSpPr>
          <p:cNvPr id="10" name="矩形标注 9"/>
          <p:cNvSpPr/>
          <p:nvPr/>
        </p:nvSpPr>
        <p:spPr>
          <a:xfrm>
            <a:off x="688309" y="1121840"/>
            <a:ext cx="2330802" cy="1343660"/>
          </a:xfrm>
          <a:prstGeom prst="wedgeRectCallout">
            <a:avLst>
              <a:gd name="adj1" fmla="val 59827"/>
              <a:gd name="adj2" fmla="val 37083"/>
            </a:avLst>
          </a:prstGeom>
          <a:solidFill>
            <a:srgbClr val="B58867">
              <a:alpha val="50000"/>
            </a:srgbClr>
          </a:solid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1000" indent="-381000" algn="ctr">
              <a:buFont typeface="Wingdings" panose="05000000000000000000" charset="0"/>
              <a:buChar char=""/>
            </a:pPr>
            <a:r>
              <a:rPr kumimoji="1" lang="zh-CN" altLang="en-US" sz="2000" b="1" dirty="0">
                <a:solidFill>
                  <a:srgbClr val="371209"/>
                </a:solidFill>
                <a:latin typeface="微软雅黑" panose="020B0503020204020204" charset="-122"/>
                <a:ea typeface="微软雅黑" panose="020B0503020204020204" charset="-122"/>
              </a:rPr>
              <a:t>性别分布</a:t>
            </a:r>
            <a:endParaRPr kumimoji="1" lang="en-US" altLang="zh-CN" sz="2000" b="1" dirty="0">
              <a:solidFill>
                <a:srgbClr val="371209"/>
              </a:solidFill>
              <a:latin typeface="微软雅黑" panose="020B0503020204020204" charset="-122"/>
              <a:ea typeface="微软雅黑" panose="020B0503020204020204" charset="-122"/>
            </a:endParaRPr>
          </a:p>
          <a:p>
            <a:pPr algn="ctr"/>
            <a:r>
              <a:rPr kumimoji="1" lang="zh-CN" altLang="en-US" sz="1865" dirty="0">
                <a:solidFill>
                  <a:srgbClr val="371209"/>
                </a:solidFill>
                <a:latin typeface="微软雅黑" panose="020B0503020204020204" charset="-122"/>
                <a:ea typeface="微软雅黑" panose="020B0503020204020204" charset="-122"/>
              </a:rPr>
              <a:t>男性：</a:t>
            </a:r>
            <a:r>
              <a:rPr kumimoji="1" lang="en-US" altLang="zh-CN" sz="2135" dirty="0">
                <a:solidFill>
                  <a:srgbClr val="371209"/>
                </a:solidFill>
                <a:latin typeface="微软雅黑" panose="020B0503020204020204" charset="-122"/>
                <a:ea typeface="微软雅黑" panose="020B0503020204020204" charset="-122"/>
              </a:rPr>
              <a:t>45.2%</a:t>
            </a:r>
            <a:endParaRPr kumimoji="1" lang="en-US" altLang="zh-CN" sz="2135" dirty="0">
              <a:solidFill>
                <a:srgbClr val="371209"/>
              </a:solidFill>
              <a:latin typeface="微软雅黑" panose="020B0503020204020204" charset="-122"/>
              <a:ea typeface="微软雅黑" panose="020B0503020204020204" charset="-122"/>
            </a:endParaRPr>
          </a:p>
          <a:p>
            <a:pPr algn="ctr"/>
            <a:r>
              <a:rPr kumimoji="1" lang="zh-CN" altLang="en-US" sz="1865" dirty="0">
                <a:solidFill>
                  <a:srgbClr val="371209"/>
                </a:solidFill>
                <a:latin typeface="微软雅黑" panose="020B0503020204020204" charset="-122"/>
                <a:ea typeface="微软雅黑" panose="020B0503020204020204" charset="-122"/>
              </a:rPr>
              <a:t>女性：</a:t>
            </a:r>
            <a:r>
              <a:rPr kumimoji="1" lang="en-US" altLang="zh-CN" sz="2135" dirty="0">
                <a:solidFill>
                  <a:srgbClr val="371209"/>
                </a:solidFill>
                <a:latin typeface="微软雅黑" panose="020B0503020204020204" charset="-122"/>
                <a:ea typeface="微软雅黑" panose="020B0503020204020204" charset="-122"/>
              </a:rPr>
              <a:t>54.8%</a:t>
            </a:r>
            <a:endParaRPr kumimoji="1" lang="en-US" altLang="zh-CN" sz="2135" dirty="0">
              <a:solidFill>
                <a:srgbClr val="371209"/>
              </a:solidFill>
              <a:latin typeface="微软雅黑" panose="020B0503020204020204" charset="-122"/>
              <a:ea typeface="微软雅黑" panose="020B0503020204020204" charset="-122"/>
            </a:endParaRPr>
          </a:p>
        </p:txBody>
      </p:sp>
      <p:sp>
        <p:nvSpPr>
          <p:cNvPr id="27" name="矩形标注 26"/>
          <p:cNvSpPr/>
          <p:nvPr/>
        </p:nvSpPr>
        <p:spPr>
          <a:xfrm>
            <a:off x="7981528" y="1412159"/>
            <a:ext cx="3843108" cy="1772127"/>
          </a:xfrm>
          <a:prstGeom prst="wedgeRectCallout">
            <a:avLst>
              <a:gd name="adj1" fmla="val -66132"/>
              <a:gd name="adj2" fmla="val 32462"/>
            </a:avLst>
          </a:prstGeom>
          <a:solidFill>
            <a:srgbClr val="B58867">
              <a:alpha val="50000"/>
            </a:srgbClr>
          </a:solid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1000" indent="-381000" algn="ctr">
              <a:buFont typeface="Wingdings" panose="05000000000000000000" charset="0"/>
              <a:buChar char=""/>
            </a:pPr>
            <a:r>
              <a:rPr kumimoji="1" lang="zh-CN" altLang="en-US" sz="2000" b="1" dirty="0">
                <a:solidFill>
                  <a:srgbClr val="371209"/>
                </a:solidFill>
                <a:latin typeface="微软雅黑" panose="020B0503020204020204" charset="-122"/>
                <a:ea typeface="微软雅黑" panose="020B0503020204020204" charset="-122"/>
              </a:rPr>
              <a:t>年龄分布</a:t>
            </a:r>
            <a:endParaRPr kumimoji="1" lang="en-US" altLang="zh-CN" sz="2000" dirty="0">
              <a:solidFill>
                <a:srgbClr val="371209"/>
              </a:solidFill>
              <a:latin typeface="微软雅黑" panose="020B0503020204020204" charset="-122"/>
              <a:ea typeface="微软雅黑" panose="020B0503020204020204" charset="-122"/>
            </a:endParaRPr>
          </a:p>
          <a:p>
            <a:pPr algn="ctr"/>
            <a:r>
              <a:rPr lang="zh-CN" altLang="zh-CN" sz="2000" dirty="0">
                <a:solidFill>
                  <a:srgbClr val="371209"/>
                </a:solidFill>
                <a:latin typeface="微软雅黑" panose="020B0503020204020204" charset="-122"/>
                <a:ea typeface="微软雅黑" panose="020B0503020204020204" charset="-122"/>
              </a:rPr>
              <a:t>未成年人（</a:t>
            </a:r>
            <a:r>
              <a:rPr lang="en-US" altLang="zh-CN" sz="2000" dirty="0">
                <a:solidFill>
                  <a:srgbClr val="371209"/>
                </a:solidFill>
                <a:latin typeface="微软雅黑" panose="020B0503020204020204" charset="-122"/>
                <a:ea typeface="微软雅黑" panose="020B0503020204020204" charset="-122"/>
              </a:rPr>
              <a:t>18</a:t>
            </a:r>
            <a:r>
              <a:rPr lang="zh-CN" altLang="zh-CN" sz="2000" dirty="0">
                <a:solidFill>
                  <a:srgbClr val="371209"/>
                </a:solidFill>
                <a:latin typeface="微软雅黑" panose="020B0503020204020204" charset="-122"/>
                <a:ea typeface="微软雅黑" panose="020B0503020204020204" charset="-122"/>
              </a:rPr>
              <a:t>周岁以下）</a:t>
            </a:r>
            <a:r>
              <a:rPr lang="en-US" altLang="zh-CN" sz="2000" dirty="0">
                <a:solidFill>
                  <a:srgbClr val="371209"/>
                </a:solidFill>
                <a:latin typeface="微软雅黑" panose="020B0503020204020204" charset="-122"/>
                <a:ea typeface="微软雅黑" panose="020B0503020204020204" charset="-122"/>
              </a:rPr>
              <a:t>24.6%</a:t>
            </a:r>
            <a:r>
              <a:rPr lang="zh-CN" altLang="zh-CN" sz="2000" dirty="0">
                <a:solidFill>
                  <a:srgbClr val="371209"/>
                </a:solidFill>
                <a:latin typeface="微软雅黑" panose="020B0503020204020204" charset="-122"/>
                <a:ea typeface="微软雅黑" panose="020B0503020204020204" charset="-122"/>
              </a:rPr>
              <a:t>青年（</a:t>
            </a:r>
            <a:r>
              <a:rPr lang="en-US" altLang="zh-CN" sz="2000" dirty="0">
                <a:solidFill>
                  <a:srgbClr val="371209"/>
                </a:solidFill>
                <a:latin typeface="微软雅黑" panose="020B0503020204020204" charset="-122"/>
                <a:ea typeface="微软雅黑" panose="020B0503020204020204" charset="-122"/>
              </a:rPr>
              <a:t>18-44</a:t>
            </a:r>
            <a:r>
              <a:rPr lang="zh-CN" altLang="zh-CN" sz="2000" dirty="0">
                <a:solidFill>
                  <a:srgbClr val="371209"/>
                </a:solidFill>
                <a:latin typeface="微软雅黑" panose="020B0503020204020204" charset="-122"/>
                <a:ea typeface="微软雅黑" panose="020B0503020204020204" charset="-122"/>
              </a:rPr>
              <a:t>周岁）</a:t>
            </a:r>
            <a:r>
              <a:rPr lang="en-US" altLang="zh-CN" sz="2000" dirty="0">
                <a:solidFill>
                  <a:srgbClr val="371209"/>
                </a:solidFill>
                <a:latin typeface="微软雅黑" panose="020B0503020204020204" charset="-122"/>
                <a:ea typeface="微软雅黑" panose="020B0503020204020204" charset="-122"/>
              </a:rPr>
              <a:t>64.4%</a:t>
            </a:r>
            <a:endParaRPr lang="en-US" altLang="zh-CN" sz="2000" dirty="0">
              <a:solidFill>
                <a:srgbClr val="371209"/>
              </a:solidFill>
              <a:latin typeface="微软雅黑" panose="020B0503020204020204" charset="-122"/>
              <a:ea typeface="微软雅黑" panose="020B0503020204020204" charset="-122"/>
            </a:endParaRPr>
          </a:p>
          <a:p>
            <a:pPr algn="ctr"/>
            <a:r>
              <a:rPr lang="zh-CN" altLang="zh-CN" sz="2000" dirty="0">
                <a:solidFill>
                  <a:srgbClr val="371209"/>
                </a:solidFill>
                <a:latin typeface="微软雅黑" panose="020B0503020204020204" charset="-122"/>
                <a:ea typeface="微软雅黑" panose="020B0503020204020204" charset="-122"/>
              </a:rPr>
              <a:t>中年（</a:t>
            </a:r>
            <a:r>
              <a:rPr lang="en-US" altLang="zh-CN" sz="2000" dirty="0">
                <a:solidFill>
                  <a:srgbClr val="371209"/>
                </a:solidFill>
                <a:latin typeface="微软雅黑" panose="020B0503020204020204" charset="-122"/>
                <a:ea typeface="微软雅黑" panose="020B0503020204020204" charset="-122"/>
              </a:rPr>
              <a:t>45-59</a:t>
            </a:r>
            <a:r>
              <a:rPr lang="zh-CN" altLang="zh-CN" sz="2000" dirty="0">
                <a:solidFill>
                  <a:srgbClr val="371209"/>
                </a:solidFill>
                <a:latin typeface="微软雅黑" panose="020B0503020204020204" charset="-122"/>
                <a:ea typeface="微软雅黑" panose="020B0503020204020204" charset="-122"/>
              </a:rPr>
              <a:t>周岁）</a:t>
            </a:r>
            <a:r>
              <a:rPr lang="en-US" altLang="zh-CN" sz="2000" dirty="0">
                <a:solidFill>
                  <a:srgbClr val="371209"/>
                </a:solidFill>
                <a:latin typeface="微软雅黑" panose="020B0503020204020204" charset="-122"/>
                <a:ea typeface="微软雅黑" panose="020B0503020204020204" charset="-122"/>
              </a:rPr>
              <a:t>10.7%</a:t>
            </a:r>
            <a:endParaRPr lang="en-US" altLang="zh-CN" sz="2000" dirty="0">
              <a:solidFill>
                <a:srgbClr val="371209"/>
              </a:solidFill>
              <a:latin typeface="微软雅黑" panose="020B0503020204020204" charset="-122"/>
              <a:ea typeface="微软雅黑" panose="020B0503020204020204" charset="-122"/>
            </a:endParaRPr>
          </a:p>
          <a:p>
            <a:pPr algn="ctr"/>
            <a:r>
              <a:rPr lang="zh-CN" altLang="zh-CN" sz="2000" dirty="0">
                <a:solidFill>
                  <a:srgbClr val="371209"/>
                </a:solidFill>
                <a:latin typeface="微软雅黑" panose="020B0503020204020204" charset="-122"/>
                <a:ea typeface="微软雅黑" panose="020B0503020204020204" charset="-122"/>
              </a:rPr>
              <a:t>老年（</a:t>
            </a:r>
            <a:r>
              <a:rPr lang="en-US" altLang="zh-CN" sz="2000" dirty="0">
                <a:solidFill>
                  <a:srgbClr val="371209"/>
                </a:solidFill>
                <a:latin typeface="微软雅黑" panose="020B0503020204020204" charset="-122"/>
                <a:ea typeface="微软雅黑" panose="020B0503020204020204" charset="-122"/>
              </a:rPr>
              <a:t>60</a:t>
            </a:r>
            <a:r>
              <a:rPr lang="zh-CN" altLang="zh-CN" sz="2000" dirty="0">
                <a:solidFill>
                  <a:srgbClr val="371209"/>
                </a:solidFill>
                <a:latin typeface="微软雅黑" panose="020B0503020204020204" charset="-122"/>
                <a:ea typeface="微软雅黑" panose="020B0503020204020204" charset="-122"/>
              </a:rPr>
              <a:t>周岁及以上）</a:t>
            </a:r>
            <a:r>
              <a:rPr lang="en-US" altLang="zh-CN" sz="2000" dirty="0">
                <a:solidFill>
                  <a:srgbClr val="371209"/>
                </a:solidFill>
                <a:latin typeface="微软雅黑" panose="020B0503020204020204" charset="-122"/>
                <a:ea typeface="微软雅黑" panose="020B0503020204020204" charset="-122"/>
              </a:rPr>
              <a:t>0.2%</a:t>
            </a:r>
            <a:endParaRPr kumimoji="1" lang="zh-CN" altLang="en-US" sz="2000" dirty="0">
              <a:solidFill>
                <a:srgbClr val="371209"/>
              </a:solidFill>
              <a:latin typeface="微软雅黑" panose="020B0503020204020204" charset="-122"/>
              <a:ea typeface="微软雅黑" panose="020B0503020204020204" charset="-122"/>
            </a:endParaRPr>
          </a:p>
        </p:txBody>
      </p:sp>
      <p:sp>
        <p:nvSpPr>
          <p:cNvPr id="28" name="矩形标注 27"/>
          <p:cNvSpPr/>
          <p:nvPr/>
        </p:nvSpPr>
        <p:spPr>
          <a:xfrm>
            <a:off x="2051979" y="4694298"/>
            <a:ext cx="5869776" cy="1903903"/>
          </a:xfrm>
          <a:custGeom>
            <a:avLst/>
            <a:gdLst>
              <a:gd name="connsiteX0" fmla="*/ 0 w 5274058"/>
              <a:gd name="connsiteY0" fmla="*/ 0 h 1934033"/>
              <a:gd name="connsiteX1" fmla="*/ 879010 w 5274058"/>
              <a:gd name="connsiteY1" fmla="*/ 0 h 1934033"/>
              <a:gd name="connsiteX2" fmla="*/ 879010 w 5274058"/>
              <a:gd name="connsiteY2" fmla="*/ 0 h 1934033"/>
              <a:gd name="connsiteX3" fmla="*/ 2197524 w 5274058"/>
              <a:gd name="connsiteY3" fmla="*/ 0 h 1934033"/>
              <a:gd name="connsiteX4" fmla="*/ 5274058 w 5274058"/>
              <a:gd name="connsiteY4" fmla="*/ 0 h 1934033"/>
              <a:gd name="connsiteX5" fmla="*/ 5274058 w 5274058"/>
              <a:gd name="connsiteY5" fmla="*/ 1128186 h 1934033"/>
              <a:gd name="connsiteX6" fmla="*/ 5274058 w 5274058"/>
              <a:gd name="connsiteY6" fmla="*/ 1128186 h 1934033"/>
              <a:gd name="connsiteX7" fmla="*/ 5274058 w 5274058"/>
              <a:gd name="connsiteY7" fmla="*/ 1611694 h 1934033"/>
              <a:gd name="connsiteX8" fmla="*/ 5274058 w 5274058"/>
              <a:gd name="connsiteY8" fmla="*/ 1934033 h 1934033"/>
              <a:gd name="connsiteX9" fmla="*/ 2197524 w 5274058"/>
              <a:gd name="connsiteY9" fmla="*/ 1934033 h 1934033"/>
              <a:gd name="connsiteX10" fmla="*/ 879010 w 5274058"/>
              <a:gd name="connsiteY10" fmla="*/ 1934033 h 1934033"/>
              <a:gd name="connsiteX11" fmla="*/ 879010 w 5274058"/>
              <a:gd name="connsiteY11" fmla="*/ 1934033 h 1934033"/>
              <a:gd name="connsiteX12" fmla="*/ 0 w 5274058"/>
              <a:gd name="connsiteY12" fmla="*/ 1934033 h 1934033"/>
              <a:gd name="connsiteX13" fmla="*/ 0 w 5274058"/>
              <a:gd name="connsiteY13" fmla="*/ 1611694 h 1934033"/>
              <a:gd name="connsiteX14" fmla="*/ -674288 w 5274058"/>
              <a:gd name="connsiteY14" fmla="*/ 1010648 h 1934033"/>
              <a:gd name="connsiteX15" fmla="*/ 0 w 5274058"/>
              <a:gd name="connsiteY15" fmla="*/ 1128186 h 1934033"/>
              <a:gd name="connsiteX16" fmla="*/ 0 w 5274058"/>
              <a:gd name="connsiteY16" fmla="*/ 0 h 1934033"/>
              <a:gd name="connsiteX0-1" fmla="*/ 7538 w 5281596"/>
              <a:gd name="connsiteY0-2" fmla="*/ 0 h 1934033"/>
              <a:gd name="connsiteX1-3" fmla="*/ 886548 w 5281596"/>
              <a:gd name="connsiteY1-4" fmla="*/ 0 h 1934033"/>
              <a:gd name="connsiteX2-5" fmla="*/ 886548 w 5281596"/>
              <a:gd name="connsiteY2-6" fmla="*/ 0 h 1934033"/>
              <a:gd name="connsiteX3-7" fmla="*/ 2205062 w 5281596"/>
              <a:gd name="connsiteY3-8" fmla="*/ 0 h 1934033"/>
              <a:gd name="connsiteX4-9" fmla="*/ 5281596 w 5281596"/>
              <a:gd name="connsiteY4-10" fmla="*/ 0 h 1934033"/>
              <a:gd name="connsiteX5-11" fmla="*/ 5281596 w 5281596"/>
              <a:gd name="connsiteY5-12" fmla="*/ 1128186 h 1934033"/>
              <a:gd name="connsiteX6-13" fmla="*/ 5281596 w 5281596"/>
              <a:gd name="connsiteY6-14" fmla="*/ 1128186 h 1934033"/>
              <a:gd name="connsiteX7-15" fmla="*/ 5281596 w 5281596"/>
              <a:gd name="connsiteY7-16" fmla="*/ 1611694 h 1934033"/>
              <a:gd name="connsiteX8-17" fmla="*/ 5281596 w 5281596"/>
              <a:gd name="connsiteY8-18" fmla="*/ 1934033 h 1934033"/>
              <a:gd name="connsiteX9-19" fmla="*/ 2205062 w 5281596"/>
              <a:gd name="connsiteY9-20" fmla="*/ 1934033 h 1934033"/>
              <a:gd name="connsiteX10-21" fmla="*/ 886548 w 5281596"/>
              <a:gd name="connsiteY10-22" fmla="*/ 1934033 h 1934033"/>
              <a:gd name="connsiteX11-23" fmla="*/ 886548 w 5281596"/>
              <a:gd name="connsiteY11-24" fmla="*/ 1934033 h 1934033"/>
              <a:gd name="connsiteX12-25" fmla="*/ 7538 w 5281596"/>
              <a:gd name="connsiteY12-26" fmla="*/ 1934033 h 1934033"/>
              <a:gd name="connsiteX13-27" fmla="*/ 7538 w 5281596"/>
              <a:gd name="connsiteY13-28" fmla="*/ 1611694 h 1934033"/>
              <a:gd name="connsiteX14-29" fmla="*/ 0 w 5281596"/>
              <a:gd name="connsiteY14-30" fmla="*/ 1344023 h 1934033"/>
              <a:gd name="connsiteX15-31" fmla="*/ 7538 w 5281596"/>
              <a:gd name="connsiteY15-32" fmla="*/ 1128186 h 1934033"/>
              <a:gd name="connsiteX16-33" fmla="*/ 7538 w 5281596"/>
              <a:gd name="connsiteY16-34" fmla="*/ 0 h 193403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5281596" h="1934033">
                <a:moveTo>
                  <a:pt x="7538" y="0"/>
                </a:moveTo>
                <a:lnTo>
                  <a:pt x="886548" y="0"/>
                </a:lnTo>
                <a:lnTo>
                  <a:pt x="886548" y="0"/>
                </a:lnTo>
                <a:lnTo>
                  <a:pt x="2205062" y="0"/>
                </a:lnTo>
                <a:lnTo>
                  <a:pt x="5281596" y="0"/>
                </a:lnTo>
                <a:lnTo>
                  <a:pt x="5281596" y="1128186"/>
                </a:lnTo>
                <a:lnTo>
                  <a:pt x="5281596" y="1128186"/>
                </a:lnTo>
                <a:lnTo>
                  <a:pt x="5281596" y="1611694"/>
                </a:lnTo>
                <a:lnTo>
                  <a:pt x="5281596" y="1934033"/>
                </a:lnTo>
                <a:lnTo>
                  <a:pt x="2205062" y="1934033"/>
                </a:lnTo>
                <a:lnTo>
                  <a:pt x="886548" y="1934033"/>
                </a:lnTo>
                <a:lnTo>
                  <a:pt x="886548" y="1934033"/>
                </a:lnTo>
                <a:lnTo>
                  <a:pt x="7538" y="1934033"/>
                </a:lnTo>
                <a:lnTo>
                  <a:pt x="7538" y="1611694"/>
                </a:lnTo>
                <a:lnTo>
                  <a:pt x="0" y="1344023"/>
                </a:lnTo>
                <a:lnTo>
                  <a:pt x="7538" y="1128186"/>
                </a:lnTo>
                <a:lnTo>
                  <a:pt x="7538" y="0"/>
                </a:lnTo>
                <a:close/>
              </a:path>
            </a:pathLst>
          </a:custGeom>
          <a:solidFill>
            <a:srgbClr val="B58867">
              <a:alpha val="50000"/>
            </a:srgbClr>
          </a:solid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Wingdings" panose="05000000000000000000" pitchFamily="2" charset="2"/>
              <a:buChar char="ü"/>
            </a:pPr>
            <a:r>
              <a:rPr kumimoji="1" lang="zh-CN" altLang="en-US" sz="2000" b="1" dirty="0">
                <a:solidFill>
                  <a:srgbClr val="371209"/>
                </a:solidFill>
                <a:latin typeface="微软雅黑" panose="020B0503020204020204" charset="-122"/>
                <a:ea typeface="微软雅黑" panose="020B0503020204020204" charset="-122"/>
              </a:rPr>
              <a:t>职业分布</a:t>
            </a:r>
            <a:endParaRPr kumimoji="1" lang="en-US" altLang="zh-CN" sz="2000" b="1" dirty="0">
              <a:solidFill>
                <a:srgbClr val="371209"/>
              </a:solidFill>
              <a:latin typeface="微软雅黑" panose="020B0503020204020204" charset="-122"/>
              <a:ea typeface="微软雅黑" panose="020B0503020204020204" charset="-122"/>
            </a:endParaRPr>
          </a:p>
          <a:p>
            <a:pPr algn="ctr"/>
            <a:r>
              <a:rPr lang="zh-CN" altLang="zh-CN" sz="2000" dirty="0">
                <a:solidFill>
                  <a:srgbClr val="371209"/>
                </a:solidFill>
                <a:latin typeface="微软雅黑" panose="020B0503020204020204" charset="-122"/>
                <a:ea typeface="微软雅黑" panose="020B0503020204020204" charset="-122"/>
              </a:rPr>
              <a:t>党政机关事业单位员工</a:t>
            </a:r>
            <a:r>
              <a:rPr lang="en-US" altLang="zh-CN" sz="2000" dirty="0">
                <a:solidFill>
                  <a:srgbClr val="371209"/>
                </a:solidFill>
                <a:latin typeface="微软雅黑" panose="020B0503020204020204" charset="-122"/>
                <a:ea typeface="微软雅黑" panose="020B0503020204020204" charset="-122"/>
              </a:rPr>
              <a:t>12.8%</a:t>
            </a:r>
            <a:r>
              <a:rPr lang="zh-CN" altLang="en-US" sz="2000" dirty="0">
                <a:solidFill>
                  <a:srgbClr val="371209"/>
                </a:solidFill>
                <a:latin typeface="微软雅黑" panose="020B0503020204020204" charset="-122"/>
                <a:ea typeface="微软雅黑" panose="020B0503020204020204" charset="-122"/>
              </a:rPr>
              <a:t>；</a:t>
            </a:r>
            <a:r>
              <a:rPr lang="zh-CN" altLang="zh-CN" sz="2000" dirty="0">
                <a:solidFill>
                  <a:srgbClr val="371209"/>
                </a:solidFill>
                <a:latin typeface="微软雅黑" panose="020B0503020204020204" charset="-122"/>
                <a:ea typeface="微软雅黑" panose="020B0503020204020204" charset="-122"/>
              </a:rPr>
              <a:t>企业和公司人员</a:t>
            </a:r>
            <a:r>
              <a:rPr lang="en-US" altLang="zh-CN" sz="2000" dirty="0">
                <a:solidFill>
                  <a:srgbClr val="371209"/>
                </a:solidFill>
                <a:latin typeface="微软雅黑" panose="020B0503020204020204" charset="-122"/>
                <a:ea typeface="微软雅黑" panose="020B0503020204020204" charset="-122"/>
              </a:rPr>
              <a:t>17.1%</a:t>
            </a:r>
            <a:r>
              <a:rPr lang="zh-CN" altLang="en-US" sz="2000" dirty="0">
                <a:solidFill>
                  <a:srgbClr val="371209"/>
                </a:solidFill>
                <a:latin typeface="微软雅黑" panose="020B0503020204020204" charset="-122"/>
                <a:ea typeface="微软雅黑" panose="020B0503020204020204" charset="-122"/>
              </a:rPr>
              <a:t>；</a:t>
            </a:r>
            <a:r>
              <a:rPr lang="zh-CN" altLang="zh-CN" sz="2000" dirty="0">
                <a:solidFill>
                  <a:srgbClr val="371209"/>
                </a:solidFill>
                <a:latin typeface="微软雅黑" panose="020B0503020204020204" charset="-122"/>
                <a:ea typeface="微软雅黑" panose="020B0503020204020204" charset="-122"/>
              </a:rPr>
              <a:t>专业技术人员</a:t>
            </a:r>
            <a:r>
              <a:rPr lang="en-US" altLang="zh-CN" sz="2000" dirty="0">
                <a:solidFill>
                  <a:srgbClr val="371209"/>
                </a:solidFill>
                <a:latin typeface="微软雅黑" panose="020B0503020204020204" charset="-122"/>
                <a:ea typeface="微软雅黑" panose="020B0503020204020204" charset="-122"/>
              </a:rPr>
              <a:t>8.2%</a:t>
            </a:r>
            <a:r>
              <a:rPr lang="zh-CN" altLang="en-US" sz="2000" dirty="0">
                <a:solidFill>
                  <a:srgbClr val="371209"/>
                </a:solidFill>
                <a:latin typeface="微软雅黑" panose="020B0503020204020204" charset="-122"/>
                <a:ea typeface="微软雅黑" panose="020B0503020204020204" charset="-122"/>
              </a:rPr>
              <a:t>；</a:t>
            </a:r>
            <a:r>
              <a:rPr lang="zh-CN" altLang="zh-CN" sz="2000" dirty="0">
                <a:solidFill>
                  <a:srgbClr val="371209"/>
                </a:solidFill>
                <a:latin typeface="微软雅黑" panose="020B0503020204020204" charset="-122"/>
                <a:ea typeface="微软雅黑" panose="020B0503020204020204" charset="-122"/>
              </a:rPr>
              <a:t>商业和服务业人员</a:t>
            </a:r>
            <a:r>
              <a:rPr lang="en-US" altLang="zh-CN" sz="2000" dirty="0">
                <a:solidFill>
                  <a:srgbClr val="371209"/>
                </a:solidFill>
                <a:latin typeface="微软雅黑" panose="020B0503020204020204" charset="-122"/>
                <a:ea typeface="微软雅黑" panose="020B0503020204020204" charset="-122"/>
              </a:rPr>
              <a:t>3.3%</a:t>
            </a:r>
            <a:r>
              <a:rPr lang="zh-CN" altLang="en-US" sz="2000" dirty="0">
                <a:solidFill>
                  <a:srgbClr val="371209"/>
                </a:solidFill>
                <a:latin typeface="微软雅黑" panose="020B0503020204020204" charset="-122"/>
                <a:ea typeface="微软雅黑" panose="020B0503020204020204" charset="-122"/>
              </a:rPr>
              <a:t>；</a:t>
            </a:r>
            <a:r>
              <a:rPr lang="zh-CN" altLang="zh-CN" sz="2000" dirty="0">
                <a:solidFill>
                  <a:srgbClr val="371209"/>
                </a:solidFill>
                <a:latin typeface="微软雅黑" panose="020B0503020204020204" charset="-122"/>
                <a:ea typeface="微软雅黑" panose="020B0503020204020204" charset="-122"/>
              </a:rPr>
              <a:t>农林牧渔水利生产人员</a:t>
            </a:r>
            <a:r>
              <a:rPr lang="en-US" altLang="zh-CN" sz="2000" dirty="0">
                <a:solidFill>
                  <a:srgbClr val="371209"/>
                </a:solidFill>
                <a:latin typeface="微软雅黑" panose="020B0503020204020204" charset="-122"/>
                <a:ea typeface="微软雅黑" panose="020B0503020204020204" charset="-122"/>
              </a:rPr>
              <a:t>0.7%</a:t>
            </a:r>
            <a:r>
              <a:rPr lang="zh-CN" altLang="en-US" sz="2000" dirty="0">
                <a:solidFill>
                  <a:srgbClr val="371209"/>
                </a:solidFill>
                <a:latin typeface="微软雅黑" panose="020B0503020204020204" charset="-122"/>
                <a:ea typeface="微软雅黑" panose="020B0503020204020204" charset="-122"/>
              </a:rPr>
              <a:t>；</a:t>
            </a:r>
            <a:r>
              <a:rPr lang="zh-CN" altLang="zh-CN" sz="2000" dirty="0">
                <a:solidFill>
                  <a:srgbClr val="371209"/>
                </a:solidFill>
                <a:latin typeface="微软雅黑" panose="020B0503020204020204" charset="-122"/>
                <a:ea typeface="微软雅黑" panose="020B0503020204020204" charset="-122"/>
              </a:rPr>
              <a:t>生产制造运输及相关人员</a:t>
            </a:r>
            <a:r>
              <a:rPr lang="en-US" altLang="zh-CN" sz="2000" dirty="0">
                <a:solidFill>
                  <a:srgbClr val="371209"/>
                </a:solidFill>
                <a:latin typeface="微软雅黑" panose="020B0503020204020204" charset="-122"/>
                <a:ea typeface="微软雅黑" panose="020B0503020204020204" charset="-122"/>
              </a:rPr>
              <a:t>1.5%</a:t>
            </a:r>
            <a:r>
              <a:rPr lang="zh-CN" altLang="en-US" sz="2000" dirty="0">
                <a:solidFill>
                  <a:srgbClr val="371209"/>
                </a:solidFill>
                <a:latin typeface="微软雅黑" panose="020B0503020204020204" charset="-122"/>
                <a:ea typeface="微软雅黑" panose="020B0503020204020204" charset="-122"/>
              </a:rPr>
              <a:t>；</a:t>
            </a:r>
            <a:r>
              <a:rPr lang="zh-CN" altLang="zh-CN" sz="2000" dirty="0">
                <a:solidFill>
                  <a:srgbClr val="371209"/>
                </a:solidFill>
                <a:latin typeface="微软雅黑" panose="020B0503020204020204" charset="-122"/>
                <a:ea typeface="微软雅黑" panose="020B0503020204020204" charset="-122"/>
              </a:rPr>
              <a:t>学生</a:t>
            </a:r>
            <a:r>
              <a:rPr lang="en-US" altLang="zh-CN" sz="2000" dirty="0">
                <a:solidFill>
                  <a:srgbClr val="371209"/>
                </a:solidFill>
                <a:latin typeface="微软雅黑" panose="020B0503020204020204" charset="-122"/>
                <a:ea typeface="微软雅黑" panose="020B0503020204020204" charset="-122"/>
              </a:rPr>
              <a:t>37.5%</a:t>
            </a:r>
            <a:r>
              <a:rPr lang="zh-CN" altLang="en-US" sz="2000" dirty="0">
                <a:solidFill>
                  <a:srgbClr val="371209"/>
                </a:solidFill>
                <a:latin typeface="微软雅黑" panose="020B0503020204020204" charset="-122"/>
                <a:ea typeface="微软雅黑" panose="020B0503020204020204" charset="-122"/>
              </a:rPr>
              <a:t>；</a:t>
            </a:r>
            <a:r>
              <a:rPr lang="zh-CN" altLang="zh-CN" sz="2000" dirty="0">
                <a:solidFill>
                  <a:srgbClr val="371209"/>
                </a:solidFill>
                <a:latin typeface="微软雅黑" panose="020B0503020204020204" charset="-122"/>
                <a:ea typeface="微软雅黑" panose="020B0503020204020204" charset="-122"/>
              </a:rPr>
              <a:t>自由职业者</a:t>
            </a:r>
            <a:r>
              <a:rPr lang="en-US" altLang="zh-CN" sz="2000" dirty="0">
                <a:solidFill>
                  <a:srgbClr val="371209"/>
                </a:solidFill>
                <a:latin typeface="微软雅黑" panose="020B0503020204020204" charset="-122"/>
                <a:ea typeface="微软雅黑" panose="020B0503020204020204" charset="-122"/>
              </a:rPr>
              <a:t>8%</a:t>
            </a:r>
            <a:r>
              <a:rPr lang="zh-CN" altLang="en-US" sz="2000" dirty="0">
                <a:solidFill>
                  <a:srgbClr val="371209"/>
                </a:solidFill>
                <a:latin typeface="微软雅黑" panose="020B0503020204020204" charset="-122"/>
                <a:ea typeface="微软雅黑" panose="020B0503020204020204" charset="-122"/>
              </a:rPr>
              <a:t>；</a:t>
            </a:r>
            <a:r>
              <a:rPr lang="zh-CN" altLang="zh-CN" sz="2000" dirty="0">
                <a:solidFill>
                  <a:srgbClr val="371209"/>
                </a:solidFill>
                <a:latin typeface="微软雅黑" panose="020B0503020204020204" charset="-122"/>
                <a:ea typeface="微软雅黑" panose="020B0503020204020204" charset="-122"/>
              </a:rPr>
              <a:t>无业、下岗、失业人员</a:t>
            </a:r>
            <a:r>
              <a:rPr lang="en-US" altLang="zh-CN" sz="2000" dirty="0">
                <a:solidFill>
                  <a:srgbClr val="371209"/>
                </a:solidFill>
                <a:latin typeface="微软雅黑" panose="020B0503020204020204" charset="-122"/>
                <a:ea typeface="微软雅黑" panose="020B0503020204020204" charset="-122"/>
              </a:rPr>
              <a:t>1.8%</a:t>
            </a:r>
            <a:endParaRPr kumimoji="1" lang="zh-CN" altLang="en-US" sz="2000" dirty="0">
              <a:solidFill>
                <a:schemeClr val="tx1"/>
              </a:solidFill>
              <a:latin typeface="微软雅黑" panose="020B0503020204020204" charset="-122"/>
              <a:ea typeface="微软雅黑" panose="020B0503020204020204" charset="-122"/>
            </a:endParaRPr>
          </a:p>
        </p:txBody>
      </p:sp>
      <p:sp>
        <p:nvSpPr>
          <p:cNvPr id="29" name="矩形标注 28"/>
          <p:cNvSpPr/>
          <p:nvPr/>
        </p:nvSpPr>
        <p:spPr>
          <a:xfrm>
            <a:off x="7981528" y="3428999"/>
            <a:ext cx="3837861" cy="1772127"/>
          </a:xfrm>
          <a:prstGeom prst="wedgeRectCallout">
            <a:avLst>
              <a:gd name="adj1" fmla="val -65438"/>
              <a:gd name="adj2" fmla="val -53232"/>
            </a:avLst>
          </a:prstGeom>
          <a:solidFill>
            <a:srgbClr val="B58867">
              <a:alpha val="50000"/>
            </a:srgbClr>
          </a:solid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1000" indent="-381000" algn="ctr">
              <a:buFont typeface="Wingdings" panose="05000000000000000000" charset="0"/>
              <a:buChar char=""/>
            </a:pPr>
            <a:r>
              <a:rPr kumimoji="1" lang="zh-CN" altLang="en-US" sz="2000" b="1" dirty="0">
                <a:solidFill>
                  <a:srgbClr val="371209"/>
                </a:solidFill>
                <a:latin typeface="微软雅黑" panose="020B0503020204020204" charset="-122"/>
                <a:ea typeface="微软雅黑" panose="020B0503020204020204" charset="-122"/>
              </a:rPr>
              <a:t>地区分布</a:t>
            </a:r>
            <a:endParaRPr kumimoji="1" lang="en-US" altLang="zh-CN" sz="2000" dirty="0">
              <a:solidFill>
                <a:srgbClr val="371209"/>
              </a:solidFill>
              <a:latin typeface="微软雅黑" panose="020B0503020204020204" charset="-122"/>
              <a:ea typeface="微软雅黑" panose="020B0503020204020204" charset="-122"/>
            </a:endParaRPr>
          </a:p>
          <a:p>
            <a:pPr algn="ctr"/>
            <a:r>
              <a:rPr lang="zh-CN" altLang="zh-CN" sz="2000" dirty="0">
                <a:solidFill>
                  <a:srgbClr val="371209"/>
                </a:solidFill>
                <a:latin typeface="微软雅黑" panose="020B0503020204020204" charset="-122"/>
                <a:ea typeface="微软雅黑" panose="020B0503020204020204" charset="-122"/>
              </a:rPr>
              <a:t>东部地区</a:t>
            </a:r>
            <a:r>
              <a:rPr lang="en-US" altLang="zh-CN" sz="2000" dirty="0">
                <a:solidFill>
                  <a:srgbClr val="371209"/>
                </a:solidFill>
                <a:latin typeface="微软雅黑" panose="020B0503020204020204" charset="-122"/>
                <a:ea typeface="微软雅黑" panose="020B0503020204020204" charset="-122"/>
              </a:rPr>
              <a:t>72.1%</a:t>
            </a:r>
            <a:r>
              <a:rPr lang="zh-CN" altLang="en-US" sz="2000" dirty="0">
                <a:solidFill>
                  <a:srgbClr val="371209"/>
                </a:solidFill>
                <a:latin typeface="微软雅黑" panose="020B0503020204020204" charset="-122"/>
                <a:ea typeface="微软雅黑" panose="020B0503020204020204" charset="-122"/>
              </a:rPr>
              <a:t>；</a:t>
            </a:r>
            <a:r>
              <a:rPr lang="zh-CN" altLang="zh-CN" sz="2000" dirty="0">
                <a:solidFill>
                  <a:srgbClr val="371209"/>
                </a:solidFill>
                <a:latin typeface="微软雅黑" panose="020B0503020204020204" charset="-122"/>
                <a:ea typeface="微软雅黑" panose="020B0503020204020204" charset="-122"/>
              </a:rPr>
              <a:t>中部地区</a:t>
            </a:r>
            <a:r>
              <a:rPr lang="en-US" altLang="zh-CN" sz="2000" dirty="0">
                <a:solidFill>
                  <a:srgbClr val="371209"/>
                </a:solidFill>
                <a:latin typeface="微软雅黑" panose="020B0503020204020204" charset="-122"/>
                <a:ea typeface="微软雅黑" panose="020B0503020204020204" charset="-122"/>
              </a:rPr>
              <a:t>   18.7%</a:t>
            </a:r>
            <a:r>
              <a:rPr lang="zh-CN" altLang="en-US" sz="2000" dirty="0">
                <a:solidFill>
                  <a:srgbClr val="371209"/>
                </a:solidFill>
                <a:latin typeface="微软雅黑" panose="020B0503020204020204" charset="-122"/>
                <a:ea typeface="微软雅黑" panose="020B0503020204020204" charset="-122"/>
              </a:rPr>
              <a:t>；</a:t>
            </a:r>
            <a:r>
              <a:rPr lang="zh-CN" altLang="zh-CN" sz="2000" dirty="0">
                <a:solidFill>
                  <a:srgbClr val="371209"/>
                </a:solidFill>
                <a:latin typeface="微软雅黑" panose="020B0503020204020204" charset="-122"/>
                <a:ea typeface="微软雅黑" panose="020B0503020204020204" charset="-122"/>
              </a:rPr>
              <a:t>西部地区</a:t>
            </a:r>
            <a:r>
              <a:rPr lang="en-US" altLang="zh-CN" sz="2000" dirty="0">
                <a:solidFill>
                  <a:srgbClr val="371209"/>
                </a:solidFill>
                <a:latin typeface="微软雅黑" panose="020B0503020204020204" charset="-122"/>
                <a:ea typeface="微软雅黑" panose="020B0503020204020204" charset="-122"/>
              </a:rPr>
              <a:t>6.8%</a:t>
            </a:r>
            <a:r>
              <a:rPr lang="zh-CN" altLang="en-US" sz="2000" dirty="0">
                <a:solidFill>
                  <a:srgbClr val="371209"/>
                </a:solidFill>
                <a:latin typeface="微软雅黑" panose="020B0503020204020204" charset="-122"/>
                <a:ea typeface="微软雅黑" panose="020B0503020204020204" charset="-122"/>
              </a:rPr>
              <a:t>；</a:t>
            </a:r>
            <a:r>
              <a:rPr lang="zh-CN" altLang="zh-CN" sz="2000" dirty="0">
                <a:solidFill>
                  <a:srgbClr val="371209"/>
                </a:solidFill>
                <a:latin typeface="微软雅黑" panose="020B0503020204020204" charset="-122"/>
                <a:ea typeface="微软雅黑" panose="020B0503020204020204" charset="-122"/>
              </a:rPr>
              <a:t>东北</a:t>
            </a:r>
            <a:endParaRPr lang="en-US" altLang="zh-CN" sz="2000" dirty="0">
              <a:solidFill>
                <a:srgbClr val="371209"/>
              </a:solidFill>
              <a:latin typeface="微软雅黑" panose="020B0503020204020204" charset="-122"/>
              <a:ea typeface="微软雅黑" panose="020B0503020204020204" charset="-122"/>
            </a:endParaRPr>
          </a:p>
          <a:p>
            <a:pPr algn="ctr"/>
            <a:r>
              <a:rPr lang="zh-CN" altLang="zh-CN" sz="2000" dirty="0">
                <a:solidFill>
                  <a:srgbClr val="371209"/>
                </a:solidFill>
                <a:latin typeface="微软雅黑" panose="020B0503020204020204" charset="-122"/>
                <a:ea typeface="微软雅黑" panose="020B0503020204020204" charset="-122"/>
              </a:rPr>
              <a:t>地区</a:t>
            </a:r>
            <a:r>
              <a:rPr lang="en-US" altLang="zh-CN" sz="2000" dirty="0">
                <a:solidFill>
                  <a:srgbClr val="371209"/>
                </a:solidFill>
                <a:latin typeface="微软雅黑" panose="020B0503020204020204" charset="-122"/>
                <a:ea typeface="微软雅黑" panose="020B0503020204020204" charset="-122"/>
              </a:rPr>
              <a:t>2.4%</a:t>
            </a:r>
            <a:r>
              <a:rPr lang="zh-CN" altLang="en-US" sz="2000" dirty="0">
                <a:solidFill>
                  <a:srgbClr val="371209"/>
                </a:solidFill>
                <a:latin typeface="微软雅黑" panose="020B0503020204020204" charset="-122"/>
                <a:ea typeface="微软雅黑" panose="020B0503020204020204" charset="-122"/>
              </a:rPr>
              <a:t>；</a:t>
            </a:r>
            <a:r>
              <a:rPr lang="zh-CN" altLang="zh-CN" sz="2000" dirty="0">
                <a:solidFill>
                  <a:srgbClr val="371209"/>
                </a:solidFill>
                <a:latin typeface="微软雅黑" panose="020B0503020204020204" charset="-122"/>
                <a:ea typeface="微软雅黑" panose="020B0503020204020204" charset="-122"/>
              </a:rPr>
              <a:t>港澳台地区</a:t>
            </a:r>
            <a:r>
              <a:rPr lang="en-US" altLang="zh-CN" sz="2000" dirty="0">
                <a:solidFill>
                  <a:srgbClr val="371209"/>
                </a:solidFill>
                <a:latin typeface="微软雅黑" panose="020B0503020204020204" charset="-122"/>
                <a:ea typeface="微软雅黑" panose="020B0503020204020204" charset="-122"/>
              </a:rPr>
              <a:t>0.1%</a:t>
            </a:r>
            <a:r>
              <a:rPr lang="zh-CN" altLang="en-US" sz="2000" dirty="0">
                <a:solidFill>
                  <a:srgbClr val="371209"/>
                </a:solidFill>
                <a:latin typeface="微软雅黑" panose="020B0503020204020204" charset="-122"/>
                <a:ea typeface="微软雅黑" panose="020B0503020204020204" charset="-122"/>
              </a:rPr>
              <a:t>；</a:t>
            </a:r>
            <a:r>
              <a:rPr lang="zh-CN" altLang="zh-CN" sz="2000" dirty="0">
                <a:solidFill>
                  <a:srgbClr val="371209"/>
                </a:solidFill>
                <a:latin typeface="微软雅黑" panose="020B0503020204020204" charset="-122"/>
                <a:ea typeface="微软雅黑" panose="020B0503020204020204" charset="-122"/>
              </a:rPr>
              <a:t>海外地区</a:t>
            </a:r>
            <a:r>
              <a:rPr lang="en-US" altLang="zh-CN" sz="2000" dirty="0">
                <a:solidFill>
                  <a:srgbClr val="371209"/>
                </a:solidFill>
                <a:latin typeface="微软雅黑" panose="020B0503020204020204" charset="-122"/>
                <a:ea typeface="微软雅黑" panose="020B0503020204020204" charset="-122"/>
              </a:rPr>
              <a:t>0.1%</a:t>
            </a:r>
            <a:endParaRPr kumimoji="1" lang="zh-CN" altLang="en-US" sz="2000" dirty="0">
              <a:solidFill>
                <a:srgbClr val="371209"/>
              </a:solidFill>
              <a:latin typeface="微软雅黑" panose="020B0503020204020204" charset="-122"/>
              <a:ea typeface="微软雅黑" panose="020B0503020204020204" charset="-122"/>
            </a:endParaRPr>
          </a:p>
        </p:txBody>
      </p:sp>
      <p:sp>
        <p:nvSpPr>
          <p:cNvPr id="26" name="矩形标注 25"/>
          <p:cNvSpPr/>
          <p:nvPr/>
        </p:nvSpPr>
        <p:spPr>
          <a:xfrm>
            <a:off x="458669" y="2735777"/>
            <a:ext cx="3033081" cy="1910216"/>
          </a:xfrm>
          <a:prstGeom prst="wedgeRectCallout">
            <a:avLst>
              <a:gd name="adj1" fmla="val 64666"/>
              <a:gd name="adj2" fmla="val -54957"/>
            </a:avLst>
          </a:prstGeom>
          <a:solidFill>
            <a:srgbClr val="B58867">
              <a:alpha val="50000"/>
            </a:srgbClr>
          </a:solid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kumimoji="1" lang="en-US" altLang="zh-CN" sz="2000" b="1" dirty="0">
              <a:solidFill>
                <a:srgbClr val="657D9D"/>
              </a:solidFill>
              <a:latin typeface="微软雅黑" panose="020B0503020204020204" charset="-122"/>
              <a:ea typeface="微软雅黑" panose="020B0503020204020204" charset="-122"/>
            </a:endParaRPr>
          </a:p>
          <a:p>
            <a:pPr marL="381000" indent="-381000" algn="ctr">
              <a:lnSpc>
                <a:spcPct val="200000"/>
              </a:lnSpc>
              <a:buFont typeface="Wingdings" panose="05000000000000000000" charset="0"/>
              <a:buChar char=""/>
            </a:pPr>
            <a:r>
              <a:rPr kumimoji="1" lang="zh-CN" altLang="en-US" sz="2000" b="1" dirty="0">
                <a:solidFill>
                  <a:srgbClr val="371209"/>
                </a:solidFill>
                <a:latin typeface="微软雅黑" panose="020B0503020204020204" charset="-122"/>
                <a:ea typeface="微软雅黑" panose="020B0503020204020204" charset="-122"/>
              </a:rPr>
              <a:t>学历分布</a:t>
            </a:r>
            <a:endParaRPr kumimoji="1" lang="en-US" altLang="zh-CN" sz="2000" b="1" dirty="0">
              <a:solidFill>
                <a:srgbClr val="371209"/>
              </a:solidFill>
              <a:latin typeface="微软雅黑" panose="020B0503020204020204" charset="-122"/>
              <a:ea typeface="微软雅黑" panose="020B0503020204020204" charset="-122"/>
            </a:endParaRPr>
          </a:p>
          <a:p>
            <a:pPr algn="ctr"/>
            <a:r>
              <a:rPr lang="zh-CN" altLang="zh-CN" sz="2000" dirty="0">
                <a:solidFill>
                  <a:srgbClr val="371209"/>
                </a:solidFill>
                <a:latin typeface="微软雅黑" panose="020B0503020204020204" charset="-122"/>
                <a:ea typeface="微软雅黑" panose="020B0503020204020204" charset="-122"/>
              </a:rPr>
              <a:t>初中及以下</a:t>
            </a:r>
            <a:r>
              <a:rPr lang="en-US" altLang="zh-CN" sz="2000" dirty="0">
                <a:solidFill>
                  <a:srgbClr val="371209"/>
                </a:solidFill>
                <a:latin typeface="微软雅黑" panose="020B0503020204020204" charset="-122"/>
                <a:ea typeface="微软雅黑" panose="020B0503020204020204" charset="-122"/>
              </a:rPr>
              <a:t>23.8%</a:t>
            </a:r>
            <a:r>
              <a:rPr lang="zh-CN" altLang="zh-CN" sz="2000" dirty="0">
                <a:solidFill>
                  <a:srgbClr val="371209"/>
                </a:solidFill>
                <a:latin typeface="微软雅黑" panose="020B0503020204020204" charset="-122"/>
                <a:ea typeface="微软雅黑" panose="020B0503020204020204" charset="-122"/>
              </a:rPr>
              <a:t>，高中</a:t>
            </a:r>
            <a:r>
              <a:rPr lang="en-US" altLang="zh-CN" sz="2000" dirty="0">
                <a:solidFill>
                  <a:srgbClr val="371209"/>
                </a:solidFill>
                <a:latin typeface="微软雅黑" panose="020B0503020204020204" charset="-122"/>
                <a:ea typeface="微软雅黑" panose="020B0503020204020204" charset="-122"/>
              </a:rPr>
              <a:t>15.5%</a:t>
            </a:r>
            <a:r>
              <a:rPr lang="zh-CN" altLang="en-US" sz="2000" dirty="0">
                <a:solidFill>
                  <a:srgbClr val="371209"/>
                </a:solidFill>
                <a:latin typeface="微软雅黑" panose="020B0503020204020204" charset="-122"/>
                <a:ea typeface="微软雅黑" panose="020B0503020204020204" charset="-122"/>
              </a:rPr>
              <a:t>；</a:t>
            </a:r>
            <a:r>
              <a:rPr lang="zh-CN" altLang="zh-CN" sz="2000" dirty="0">
                <a:solidFill>
                  <a:srgbClr val="371209"/>
                </a:solidFill>
                <a:latin typeface="微软雅黑" panose="020B0503020204020204" charset="-122"/>
                <a:ea typeface="微软雅黑" panose="020B0503020204020204" charset="-122"/>
              </a:rPr>
              <a:t>中专</a:t>
            </a:r>
            <a:r>
              <a:rPr lang="en-US" altLang="zh-CN" sz="2000" dirty="0">
                <a:solidFill>
                  <a:srgbClr val="371209"/>
                </a:solidFill>
                <a:latin typeface="微软雅黑" panose="020B0503020204020204" charset="-122"/>
                <a:ea typeface="微软雅黑" panose="020B0503020204020204" charset="-122"/>
              </a:rPr>
              <a:t>7.7%</a:t>
            </a:r>
            <a:r>
              <a:rPr lang="zh-CN" altLang="en-US" sz="2000" dirty="0">
                <a:solidFill>
                  <a:srgbClr val="371209"/>
                </a:solidFill>
                <a:latin typeface="微软雅黑" panose="020B0503020204020204" charset="-122"/>
                <a:ea typeface="微软雅黑" panose="020B0503020204020204" charset="-122"/>
              </a:rPr>
              <a:t>；</a:t>
            </a:r>
            <a:r>
              <a:rPr lang="zh-CN" altLang="zh-CN" sz="2000" dirty="0">
                <a:solidFill>
                  <a:srgbClr val="371209"/>
                </a:solidFill>
                <a:latin typeface="微软雅黑" panose="020B0503020204020204" charset="-122"/>
                <a:ea typeface="微软雅黑" panose="020B0503020204020204" charset="-122"/>
              </a:rPr>
              <a:t>大专</a:t>
            </a:r>
            <a:r>
              <a:rPr lang="en-US" altLang="zh-CN" sz="2000" dirty="0">
                <a:solidFill>
                  <a:srgbClr val="371209"/>
                </a:solidFill>
                <a:latin typeface="微软雅黑" panose="020B0503020204020204" charset="-122"/>
                <a:ea typeface="微软雅黑" panose="020B0503020204020204" charset="-122"/>
              </a:rPr>
              <a:t>18.3%</a:t>
            </a:r>
            <a:r>
              <a:rPr lang="zh-CN" altLang="en-US" sz="2000" dirty="0">
                <a:solidFill>
                  <a:srgbClr val="371209"/>
                </a:solidFill>
                <a:latin typeface="微软雅黑" panose="020B0503020204020204" charset="-122"/>
                <a:ea typeface="微软雅黑" panose="020B0503020204020204" charset="-122"/>
              </a:rPr>
              <a:t>；</a:t>
            </a:r>
            <a:r>
              <a:rPr lang="zh-CN" altLang="zh-CN" sz="2000" dirty="0">
                <a:solidFill>
                  <a:srgbClr val="371209"/>
                </a:solidFill>
                <a:latin typeface="微软雅黑" panose="020B0503020204020204" charset="-122"/>
                <a:ea typeface="微软雅黑" panose="020B0503020204020204" charset="-122"/>
              </a:rPr>
              <a:t>本科</a:t>
            </a:r>
            <a:r>
              <a:rPr lang="en-US" altLang="zh-CN" sz="2000" dirty="0">
                <a:solidFill>
                  <a:srgbClr val="371209"/>
                </a:solidFill>
                <a:latin typeface="微软雅黑" panose="020B0503020204020204" charset="-122"/>
                <a:ea typeface="微软雅黑" panose="020B0503020204020204" charset="-122"/>
              </a:rPr>
              <a:t>31%</a:t>
            </a:r>
            <a:r>
              <a:rPr lang="zh-CN" altLang="en-US" sz="2000" dirty="0">
                <a:solidFill>
                  <a:srgbClr val="371209"/>
                </a:solidFill>
                <a:latin typeface="微软雅黑" panose="020B0503020204020204" charset="-122"/>
                <a:ea typeface="微软雅黑" panose="020B0503020204020204" charset="-122"/>
              </a:rPr>
              <a:t>；</a:t>
            </a:r>
            <a:r>
              <a:rPr lang="zh-CN" altLang="zh-CN" sz="2000" dirty="0">
                <a:solidFill>
                  <a:srgbClr val="371209"/>
                </a:solidFill>
                <a:latin typeface="微软雅黑" panose="020B0503020204020204" charset="-122"/>
                <a:ea typeface="微软雅黑" panose="020B0503020204020204" charset="-122"/>
              </a:rPr>
              <a:t>硕士</a:t>
            </a:r>
            <a:r>
              <a:rPr lang="en-US" altLang="zh-CN" sz="2000" dirty="0">
                <a:solidFill>
                  <a:srgbClr val="371209"/>
                </a:solidFill>
                <a:latin typeface="微软雅黑" panose="020B0503020204020204" charset="-122"/>
                <a:ea typeface="微软雅黑" panose="020B0503020204020204" charset="-122"/>
              </a:rPr>
              <a:t>3.3%</a:t>
            </a:r>
            <a:r>
              <a:rPr lang="zh-CN" altLang="en-US" sz="2000" dirty="0">
                <a:solidFill>
                  <a:srgbClr val="371209"/>
                </a:solidFill>
                <a:latin typeface="微软雅黑" panose="020B0503020204020204" charset="-122"/>
                <a:ea typeface="微软雅黑" panose="020B0503020204020204" charset="-122"/>
              </a:rPr>
              <a:t>；</a:t>
            </a:r>
            <a:r>
              <a:rPr lang="zh-CN" altLang="zh-CN" sz="2000" dirty="0">
                <a:solidFill>
                  <a:srgbClr val="371209"/>
                </a:solidFill>
                <a:latin typeface="微软雅黑" panose="020B0503020204020204" charset="-122"/>
                <a:ea typeface="微软雅黑" panose="020B0503020204020204" charset="-122"/>
              </a:rPr>
              <a:t>博士</a:t>
            </a:r>
            <a:r>
              <a:rPr lang="en-US" altLang="zh-CN" sz="2000" dirty="0">
                <a:solidFill>
                  <a:srgbClr val="371209"/>
                </a:solidFill>
                <a:latin typeface="微软雅黑" panose="020B0503020204020204" charset="-122"/>
                <a:ea typeface="微软雅黑" panose="020B0503020204020204" charset="-122"/>
              </a:rPr>
              <a:t>0.5%</a:t>
            </a:r>
            <a:endParaRPr kumimoji="1" lang="en-US" altLang="zh-CN" sz="2000" b="1" dirty="0">
              <a:solidFill>
                <a:srgbClr val="371209"/>
              </a:solidFill>
              <a:latin typeface="微软雅黑" panose="020B0503020204020204" charset="-122"/>
              <a:ea typeface="微软雅黑" panose="020B0503020204020204" charset="-122"/>
            </a:endParaRPr>
          </a:p>
          <a:p>
            <a:pPr algn="ctr"/>
            <a:endParaRPr kumimoji="1" lang="en-US" altLang="zh-CN" sz="2000" dirty="0">
              <a:solidFill>
                <a:schemeClr val="tx1"/>
              </a:solidFill>
              <a:latin typeface="微软雅黑" panose="020B0503020204020204" charset="-122"/>
              <a:ea typeface="微软雅黑" panose="020B0503020204020204" charset="-122"/>
            </a:endParaRPr>
          </a:p>
          <a:p>
            <a:pPr algn="ctr"/>
            <a:endParaRPr kumimoji="1" lang="en-US" altLang="zh-CN" sz="2000" dirty="0">
              <a:solidFill>
                <a:schemeClr val="tx1"/>
              </a:solidFill>
              <a:latin typeface="微软雅黑" panose="020B0503020204020204" charset="-122"/>
              <a:ea typeface="微软雅黑" panose="020B0503020204020204" charset="-122"/>
            </a:endParaRPr>
          </a:p>
          <a:p>
            <a:pPr algn="ctr"/>
            <a:endParaRPr kumimoji="1" lang="en-US" altLang="zh-CN" sz="2000" dirty="0">
              <a:solidFill>
                <a:schemeClr val="tx1"/>
              </a:solidFill>
              <a:latin typeface="微软雅黑" panose="020B0503020204020204" charset="-122"/>
              <a:ea typeface="微软雅黑" panose="020B0503020204020204" charset="-122"/>
            </a:endParaRPr>
          </a:p>
        </p:txBody>
      </p:sp>
      <p:grpSp>
        <p:nvGrpSpPr>
          <p:cNvPr id="23" name="组合 22"/>
          <p:cNvGrpSpPr/>
          <p:nvPr/>
        </p:nvGrpSpPr>
        <p:grpSpPr>
          <a:xfrm>
            <a:off x="3649980" y="837354"/>
            <a:ext cx="4892040" cy="892810"/>
            <a:chOff x="6474" y="574"/>
            <a:chExt cx="7704" cy="1406"/>
          </a:xfrm>
        </p:grpSpPr>
        <p:sp>
          <p:nvSpPr>
            <p:cNvPr id="37" name="矩形 36"/>
            <p:cNvSpPr/>
            <p:nvPr/>
          </p:nvSpPr>
          <p:spPr>
            <a:xfrm>
              <a:off x="8767" y="574"/>
              <a:ext cx="3118" cy="1406"/>
            </a:xfrm>
            <a:prstGeom prst="rect">
              <a:avLst/>
            </a:prstGeom>
          </p:spPr>
          <p:txBody>
            <a:bodyPr wrap="none">
              <a:spAutoFit/>
            </a:bodyPr>
            <a:lstStyle/>
            <a:p>
              <a:pPr algn="ctr"/>
              <a:r>
                <a:rPr lang="zh-CN" altLang="en-US" sz="3200" spc="300" dirty="0">
                  <a:solidFill>
                    <a:srgbClr val="381309"/>
                  </a:solidFill>
                  <a:latin typeface="微软雅黑" panose="020B0503020204020204" charset="-122"/>
                  <a:ea typeface="微软雅黑" panose="020B0503020204020204" charset="-122"/>
                  <a:sym typeface="Century Gothic" panose="020B0502020202020204" pitchFamily="34" charset="0"/>
                </a:rPr>
                <a:t>调查对象</a:t>
              </a:r>
              <a:endParaRPr lang="en-US" altLang="zh-CN" sz="3200" spc="300" dirty="0">
                <a:solidFill>
                  <a:srgbClr val="381309"/>
                </a:solidFill>
                <a:latin typeface="微软雅黑" panose="020B0503020204020204" charset="-122"/>
                <a:ea typeface="微软雅黑" panose="020B0503020204020204" charset="-122"/>
                <a:sym typeface="Century Gothic" panose="020B0502020202020204" pitchFamily="34" charset="0"/>
              </a:endParaRPr>
            </a:p>
            <a:p>
              <a:pPr algn="ctr"/>
              <a:r>
                <a:rPr lang="zh-CN" altLang="en-US" sz="2000" b="1" spc="300" dirty="0">
                  <a:solidFill>
                    <a:srgbClr val="381309"/>
                  </a:solidFill>
                  <a:latin typeface="微软雅黑" panose="020B0503020204020204" charset="-122"/>
                  <a:ea typeface="微软雅黑" panose="020B0503020204020204" charset="-122"/>
                  <a:sym typeface="Century Gothic" panose="020B0502020202020204" pitchFamily="34" charset="0"/>
                </a:rPr>
                <a:t>全体样本</a:t>
              </a:r>
              <a:endParaRPr lang="zh-CN" altLang="en-US" sz="2000" b="1" spc="300" dirty="0">
                <a:solidFill>
                  <a:srgbClr val="381309"/>
                </a:solidFill>
                <a:latin typeface="微软雅黑" panose="020B0503020204020204" charset="-122"/>
                <a:ea typeface="微软雅黑" panose="020B0503020204020204" charset="-122"/>
                <a:sym typeface="Century Gothic" panose="020B0502020202020204" pitchFamily="34" charset="0"/>
              </a:endParaRPr>
            </a:p>
          </p:txBody>
        </p:sp>
        <p:grpSp>
          <p:nvGrpSpPr>
            <p:cNvPr id="38" name="组合 37"/>
            <p:cNvGrpSpPr/>
            <p:nvPr/>
          </p:nvGrpSpPr>
          <p:grpSpPr>
            <a:xfrm>
              <a:off x="6474" y="882"/>
              <a:ext cx="800" cy="417"/>
              <a:chOff x="6947" y="1121"/>
              <a:chExt cx="800" cy="417"/>
            </a:xfrm>
          </p:grpSpPr>
          <p:sp>
            <p:nvSpPr>
              <p:cNvPr id="42" name="燕尾形 41"/>
              <p:cNvSpPr/>
              <p:nvPr/>
            </p:nvSpPr>
            <p:spPr>
              <a:xfrm>
                <a:off x="7361" y="1121"/>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43" name="燕尾形 42"/>
              <p:cNvSpPr/>
              <p:nvPr/>
            </p:nvSpPr>
            <p:spPr>
              <a:xfrm>
                <a:off x="6947" y="1130"/>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grpSp>
        <p:grpSp>
          <p:nvGrpSpPr>
            <p:cNvPr id="39" name="组合 38"/>
            <p:cNvGrpSpPr/>
            <p:nvPr/>
          </p:nvGrpSpPr>
          <p:grpSpPr>
            <a:xfrm flipH="1">
              <a:off x="13378" y="873"/>
              <a:ext cx="800" cy="417"/>
              <a:chOff x="6947" y="1121"/>
              <a:chExt cx="800" cy="417"/>
            </a:xfrm>
          </p:grpSpPr>
          <p:sp>
            <p:nvSpPr>
              <p:cNvPr id="40" name="燕尾形 39"/>
              <p:cNvSpPr/>
              <p:nvPr/>
            </p:nvSpPr>
            <p:spPr>
              <a:xfrm>
                <a:off x="7361" y="1121"/>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41" name="燕尾形 40"/>
              <p:cNvSpPr/>
              <p:nvPr/>
            </p:nvSpPr>
            <p:spPr>
              <a:xfrm>
                <a:off x="6947" y="1130"/>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grpSp>
      </p:grpSp>
      <p:pic>
        <p:nvPicPr>
          <p:cNvPr id="44" name="图片 43" descr="22214360"/>
          <p:cNvPicPr>
            <a:picLocks noChangeAspect="1"/>
          </p:cNvPicPr>
          <p:nvPr/>
        </p:nvPicPr>
        <p:blipFill rotWithShape="1">
          <a:blip r:embed="rId6"/>
          <a:srcRect l="32552" t="40583" r="21888" b="11405"/>
          <a:stretch>
            <a:fillRect/>
          </a:stretch>
        </p:blipFill>
        <p:spPr>
          <a:xfrm>
            <a:off x="3847436" y="1915037"/>
            <a:ext cx="3661453" cy="2037446"/>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blinds(horizontal)">
                                      <p:cBhvr>
                                        <p:cTn id="11" dur="500"/>
                                        <p:tgtEl>
                                          <p:spTgt spid="27"/>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linds(horizontal)">
                                      <p:cBhvr>
                                        <p:cTn id="15" dur="500"/>
                                        <p:tgtEl>
                                          <p:spTgt spid="28"/>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linds(horizontal)">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27" grpId="0" bldLvl="0" animBg="1"/>
      <p:bldP spid="28" grpId="0" bldLvl="0" animBg="1"/>
      <p:bldP spid="29"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调查活动logo"/>
          <p:cNvPicPr>
            <a:picLocks noChangeAspect="1"/>
          </p:cNvPicPr>
          <p:nvPr/>
        </p:nvPicPr>
        <p:blipFill>
          <a:blip r:embed="rId1"/>
          <a:stretch>
            <a:fillRect/>
          </a:stretch>
        </p:blipFill>
        <p:spPr>
          <a:xfrm>
            <a:off x="249767" y="216747"/>
            <a:ext cx="620607" cy="620607"/>
          </a:xfrm>
          <a:prstGeom prst="rect">
            <a:avLst/>
          </a:prstGeom>
        </p:spPr>
      </p:pic>
      <p:pic>
        <p:nvPicPr>
          <p:cNvPr id="3" name="图片 2" descr="未标题-3"/>
          <p:cNvPicPr>
            <a:picLocks noChangeAspect="1"/>
          </p:cNvPicPr>
          <p:nvPr/>
        </p:nvPicPr>
        <p:blipFill>
          <a:blip r:embed="rId2"/>
          <a:srcRect l="65278" b="80121"/>
          <a:stretch>
            <a:fillRect/>
          </a:stretch>
        </p:blipFill>
        <p:spPr>
          <a:xfrm>
            <a:off x="753534" y="479214"/>
            <a:ext cx="4233333" cy="334433"/>
          </a:xfrm>
          <a:prstGeom prst="rect">
            <a:avLst/>
          </a:prstGeom>
        </p:spPr>
      </p:pic>
      <p:pic>
        <p:nvPicPr>
          <p:cNvPr id="18" name="图片 17" descr="发布周3"/>
          <p:cNvPicPr>
            <a:picLocks noChangeAspect="1"/>
          </p:cNvPicPr>
          <p:nvPr/>
        </p:nvPicPr>
        <p:blipFill>
          <a:blip r:embed="rId3"/>
          <a:srcRect l="30810" r="28271" b="17461"/>
          <a:stretch>
            <a:fillRect/>
          </a:stretch>
        </p:blipFill>
        <p:spPr>
          <a:xfrm>
            <a:off x="10316634" y="-25400"/>
            <a:ext cx="791633" cy="1128607"/>
          </a:xfrm>
          <a:prstGeom prst="rect">
            <a:avLst/>
          </a:prstGeom>
        </p:spPr>
      </p:pic>
      <p:pic>
        <p:nvPicPr>
          <p:cNvPr id="19" name="图片 18" descr="发布周1"/>
          <p:cNvPicPr>
            <a:picLocks noChangeAspect="1"/>
          </p:cNvPicPr>
          <p:nvPr/>
        </p:nvPicPr>
        <p:blipFill>
          <a:blip r:embed="rId4"/>
          <a:srcRect l="28837" r="24397" b="16204"/>
          <a:stretch>
            <a:fillRect/>
          </a:stretch>
        </p:blipFill>
        <p:spPr>
          <a:xfrm>
            <a:off x="11209020" y="-41487"/>
            <a:ext cx="936413" cy="1225973"/>
          </a:xfrm>
          <a:prstGeom prst="rect">
            <a:avLst/>
          </a:prstGeom>
        </p:spPr>
      </p:pic>
      <p:pic>
        <p:nvPicPr>
          <p:cNvPr id="20" name="图片 19" descr="发布周2"/>
          <p:cNvPicPr>
            <a:picLocks noChangeAspect="1"/>
          </p:cNvPicPr>
          <p:nvPr/>
        </p:nvPicPr>
        <p:blipFill>
          <a:blip r:embed="rId5"/>
          <a:srcRect l="42028" t="32763" r="22028" b="34675"/>
          <a:stretch>
            <a:fillRect/>
          </a:stretch>
        </p:blipFill>
        <p:spPr>
          <a:xfrm>
            <a:off x="914400" y="265854"/>
            <a:ext cx="4382347" cy="547793"/>
          </a:xfrm>
          <a:prstGeom prst="rect">
            <a:avLst/>
          </a:prstGeom>
        </p:spPr>
      </p:pic>
      <p:sp>
        <p:nvSpPr>
          <p:cNvPr id="10" name="矩形标注 9"/>
          <p:cNvSpPr/>
          <p:nvPr/>
        </p:nvSpPr>
        <p:spPr>
          <a:xfrm>
            <a:off x="1300286" y="2300590"/>
            <a:ext cx="2247427" cy="1343660"/>
          </a:xfrm>
          <a:prstGeom prst="wedgeRectCallout">
            <a:avLst>
              <a:gd name="adj1" fmla="val 66863"/>
              <a:gd name="adj2" fmla="val 34247"/>
            </a:avLst>
          </a:prstGeom>
          <a:solidFill>
            <a:srgbClr val="B58867">
              <a:alpha val="50000"/>
            </a:srgbClr>
          </a:solid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1000" indent="-381000" algn="ctr">
              <a:buFont typeface="Wingdings" panose="05000000000000000000" charset="0"/>
              <a:buChar char=""/>
            </a:pPr>
            <a:r>
              <a:rPr kumimoji="1" lang="zh-CN" altLang="en-US" sz="2135" b="1" dirty="0">
                <a:solidFill>
                  <a:srgbClr val="371209"/>
                </a:solidFill>
                <a:latin typeface="微软雅黑" panose="020B0503020204020204" charset="-122"/>
                <a:ea typeface="微软雅黑" panose="020B0503020204020204" charset="-122"/>
              </a:rPr>
              <a:t>性别分布</a:t>
            </a:r>
            <a:endParaRPr kumimoji="1" lang="zh-CN" altLang="en-US" sz="2135" b="1" dirty="0">
              <a:solidFill>
                <a:srgbClr val="371209"/>
              </a:solidFill>
              <a:latin typeface="微软雅黑" panose="020B0503020204020204" charset="-122"/>
              <a:ea typeface="微软雅黑" panose="020B0503020204020204" charset="-122"/>
            </a:endParaRPr>
          </a:p>
          <a:p>
            <a:pPr algn="ctr"/>
            <a:r>
              <a:rPr lang="zh-CN" altLang="zh-CN" sz="2000" dirty="0">
                <a:solidFill>
                  <a:srgbClr val="371209"/>
                </a:solidFill>
                <a:latin typeface="+mn-ea"/>
              </a:rPr>
              <a:t>男性</a:t>
            </a:r>
            <a:r>
              <a:rPr lang="en-US" altLang="zh-CN" sz="2000" dirty="0">
                <a:solidFill>
                  <a:srgbClr val="371209"/>
                </a:solidFill>
                <a:latin typeface="+mn-ea"/>
              </a:rPr>
              <a:t>43.7% </a:t>
            </a:r>
            <a:endParaRPr lang="en-US" altLang="zh-CN" sz="2000" dirty="0">
              <a:solidFill>
                <a:srgbClr val="371209"/>
              </a:solidFill>
              <a:latin typeface="+mn-ea"/>
            </a:endParaRPr>
          </a:p>
          <a:p>
            <a:pPr algn="ctr"/>
            <a:r>
              <a:rPr lang="zh-CN" altLang="zh-CN" sz="2000" dirty="0">
                <a:solidFill>
                  <a:srgbClr val="371209"/>
                </a:solidFill>
                <a:latin typeface="+mn-ea"/>
              </a:rPr>
              <a:t>女性</a:t>
            </a:r>
            <a:r>
              <a:rPr lang="en-US" altLang="zh-CN" sz="2000" dirty="0">
                <a:solidFill>
                  <a:srgbClr val="371209"/>
                </a:solidFill>
                <a:latin typeface="+mn-ea"/>
              </a:rPr>
              <a:t>56.3%</a:t>
            </a:r>
            <a:endParaRPr lang="zh-CN" altLang="zh-CN" sz="2000" dirty="0">
              <a:solidFill>
                <a:srgbClr val="371209"/>
              </a:solidFill>
              <a:latin typeface="+mn-ea"/>
            </a:endParaRPr>
          </a:p>
        </p:txBody>
      </p:sp>
      <p:sp>
        <p:nvSpPr>
          <p:cNvPr id="27" name="矩形标注 26"/>
          <p:cNvSpPr/>
          <p:nvPr/>
        </p:nvSpPr>
        <p:spPr>
          <a:xfrm>
            <a:off x="8198510" y="2011877"/>
            <a:ext cx="3458916" cy="1632373"/>
          </a:xfrm>
          <a:prstGeom prst="wedgeRectCallout">
            <a:avLst>
              <a:gd name="adj1" fmla="val -66367"/>
              <a:gd name="adj2" fmla="val 49792"/>
            </a:avLst>
          </a:prstGeom>
          <a:solidFill>
            <a:srgbClr val="B58867">
              <a:alpha val="50000"/>
            </a:srgbClr>
          </a:solid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1000" indent="-381000" algn="ctr">
              <a:buFont typeface="Wingdings" panose="05000000000000000000" charset="0"/>
              <a:buChar char=""/>
            </a:pPr>
            <a:r>
              <a:rPr kumimoji="1" lang="zh-CN" altLang="en-US" sz="2135" b="1" dirty="0">
                <a:solidFill>
                  <a:srgbClr val="371209"/>
                </a:solidFill>
                <a:latin typeface="微软雅黑" panose="020B0503020204020204" charset="-122"/>
                <a:ea typeface="微软雅黑" panose="020B0503020204020204" charset="-122"/>
              </a:rPr>
              <a:t>地区分布</a:t>
            </a:r>
            <a:endParaRPr kumimoji="1" lang="en-US" altLang="zh-CN" sz="2135" dirty="0">
              <a:solidFill>
                <a:srgbClr val="371209"/>
              </a:solidFill>
              <a:latin typeface="微软雅黑" panose="020B0503020204020204" charset="-122"/>
              <a:ea typeface="微软雅黑" panose="020B0503020204020204" charset="-122"/>
            </a:endParaRPr>
          </a:p>
          <a:p>
            <a:pPr algn="ctr"/>
            <a:r>
              <a:rPr lang="en-US" altLang="zh-CN" sz="2000" dirty="0">
                <a:solidFill>
                  <a:srgbClr val="371209"/>
                </a:solidFill>
                <a:latin typeface="+mn-ea"/>
              </a:rPr>
              <a:t>      </a:t>
            </a:r>
            <a:r>
              <a:rPr lang="zh-CN" altLang="zh-CN" sz="2000" dirty="0">
                <a:solidFill>
                  <a:srgbClr val="371209"/>
                </a:solidFill>
                <a:latin typeface="+mn-ea"/>
              </a:rPr>
              <a:t>东部</a:t>
            </a:r>
            <a:r>
              <a:rPr lang="en-US" altLang="zh-CN" sz="2000" dirty="0">
                <a:solidFill>
                  <a:srgbClr val="371209"/>
                </a:solidFill>
                <a:latin typeface="+mn-ea"/>
              </a:rPr>
              <a:t>68.5%</a:t>
            </a:r>
            <a:r>
              <a:rPr lang="zh-CN" altLang="en-US" sz="2000" dirty="0">
                <a:solidFill>
                  <a:srgbClr val="371209"/>
                </a:solidFill>
                <a:latin typeface="+mn-ea"/>
              </a:rPr>
              <a:t>；</a:t>
            </a:r>
            <a:r>
              <a:rPr lang="zh-CN" altLang="zh-CN" sz="2000" dirty="0">
                <a:solidFill>
                  <a:srgbClr val="371209"/>
                </a:solidFill>
                <a:latin typeface="+mn-ea"/>
              </a:rPr>
              <a:t>东北</a:t>
            </a:r>
            <a:r>
              <a:rPr lang="en-US" altLang="zh-CN" sz="2000" dirty="0">
                <a:solidFill>
                  <a:srgbClr val="371209"/>
                </a:solidFill>
                <a:latin typeface="+mn-ea"/>
              </a:rPr>
              <a:t>2.5%</a:t>
            </a:r>
            <a:r>
              <a:rPr lang="zh-CN" altLang="en-US" sz="2000" dirty="0">
                <a:solidFill>
                  <a:srgbClr val="371209"/>
                </a:solidFill>
                <a:latin typeface="+mn-ea"/>
              </a:rPr>
              <a:t>；</a:t>
            </a:r>
            <a:endParaRPr lang="en-US" altLang="zh-CN" sz="2000" dirty="0">
              <a:solidFill>
                <a:srgbClr val="371209"/>
              </a:solidFill>
              <a:latin typeface="+mn-ea"/>
            </a:endParaRPr>
          </a:p>
          <a:p>
            <a:pPr algn="ctr"/>
            <a:r>
              <a:rPr lang="en-US" altLang="zh-CN" sz="2000" dirty="0">
                <a:solidFill>
                  <a:srgbClr val="371209"/>
                </a:solidFill>
                <a:latin typeface="+mn-ea"/>
              </a:rPr>
              <a:t>      </a:t>
            </a:r>
            <a:r>
              <a:rPr lang="zh-CN" altLang="zh-CN" sz="2000" dirty="0">
                <a:solidFill>
                  <a:srgbClr val="371209"/>
                </a:solidFill>
                <a:latin typeface="+mn-ea"/>
              </a:rPr>
              <a:t>中部</a:t>
            </a:r>
            <a:r>
              <a:rPr lang="en-US" altLang="zh-CN" sz="2000" dirty="0">
                <a:solidFill>
                  <a:srgbClr val="371209"/>
                </a:solidFill>
                <a:latin typeface="+mn-ea"/>
              </a:rPr>
              <a:t>22.3%</a:t>
            </a:r>
            <a:r>
              <a:rPr lang="zh-CN" altLang="en-US" sz="2000" dirty="0">
                <a:solidFill>
                  <a:srgbClr val="371209"/>
                </a:solidFill>
                <a:latin typeface="+mn-ea"/>
              </a:rPr>
              <a:t>；</a:t>
            </a:r>
            <a:r>
              <a:rPr lang="zh-CN" altLang="zh-CN" sz="2000" dirty="0">
                <a:solidFill>
                  <a:srgbClr val="371209"/>
                </a:solidFill>
                <a:latin typeface="+mn-ea"/>
              </a:rPr>
              <a:t>西部</a:t>
            </a:r>
            <a:r>
              <a:rPr lang="en-US" altLang="zh-CN" sz="2000" dirty="0">
                <a:solidFill>
                  <a:srgbClr val="371209"/>
                </a:solidFill>
                <a:latin typeface="+mn-ea"/>
              </a:rPr>
              <a:t>6.6%</a:t>
            </a:r>
            <a:r>
              <a:rPr lang="zh-CN" altLang="en-US" sz="2000" dirty="0">
                <a:solidFill>
                  <a:srgbClr val="371209"/>
                </a:solidFill>
                <a:latin typeface="+mn-ea"/>
              </a:rPr>
              <a:t>；</a:t>
            </a:r>
            <a:endParaRPr lang="en-US" altLang="zh-CN" sz="2000" dirty="0">
              <a:solidFill>
                <a:srgbClr val="371209"/>
              </a:solidFill>
              <a:latin typeface="+mn-ea"/>
            </a:endParaRPr>
          </a:p>
          <a:p>
            <a:pPr algn="ctr"/>
            <a:r>
              <a:rPr lang="en-US" altLang="zh-CN" sz="2000" dirty="0">
                <a:solidFill>
                  <a:srgbClr val="371209"/>
                </a:solidFill>
                <a:latin typeface="+mn-ea"/>
              </a:rPr>
              <a:t>      </a:t>
            </a:r>
            <a:r>
              <a:rPr lang="zh-CN" altLang="zh-CN" sz="2000" dirty="0">
                <a:solidFill>
                  <a:srgbClr val="371209"/>
                </a:solidFill>
                <a:latin typeface="+mn-ea"/>
              </a:rPr>
              <a:t>港澳台</a:t>
            </a:r>
            <a:r>
              <a:rPr lang="en-US" altLang="zh-CN" sz="2000" dirty="0">
                <a:solidFill>
                  <a:srgbClr val="371209"/>
                </a:solidFill>
                <a:latin typeface="+mn-ea"/>
              </a:rPr>
              <a:t>0.1%</a:t>
            </a:r>
            <a:r>
              <a:rPr lang="zh-CN" altLang="en-US" sz="2000" dirty="0">
                <a:solidFill>
                  <a:srgbClr val="371209"/>
                </a:solidFill>
                <a:latin typeface="+mn-ea"/>
              </a:rPr>
              <a:t>；</a:t>
            </a:r>
            <a:r>
              <a:rPr lang="zh-CN" altLang="zh-CN" sz="2000" dirty="0">
                <a:solidFill>
                  <a:srgbClr val="371209"/>
                </a:solidFill>
                <a:latin typeface="+mn-ea"/>
              </a:rPr>
              <a:t>海外</a:t>
            </a:r>
            <a:r>
              <a:rPr lang="en-US" altLang="zh-CN" sz="2000" dirty="0">
                <a:solidFill>
                  <a:srgbClr val="371209"/>
                </a:solidFill>
                <a:latin typeface="+mn-ea"/>
              </a:rPr>
              <a:t>0.1%</a:t>
            </a:r>
            <a:endParaRPr lang="zh-CN" altLang="zh-CN" sz="2000" dirty="0">
              <a:solidFill>
                <a:srgbClr val="371209"/>
              </a:solidFill>
              <a:latin typeface="+mn-ea"/>
            </a:endParaRPr>
          </a:p>
        </p:txBody>
      </p:sp>
      <p:sp>
        <p:nvSpPr>
          <p:cNvPr id="39" name="矩形 38"/>
          <p:cNvSpPr/>
          <p:nvPr/>
        </p:nvSpPr>
        <p:spPr>
          <a:xfrm>
            <a:off x="2424000" y="5416512"/>
            <a:ext cx="8067192" cy="961225"/>
          </a:xfrm>
          <a:prstGeom prst="rect">
            <a:avLst/>
          </a:prstGeom>
        </p:spPr>
        <p:txBody>
          <a:bodyPr vert="horz" wrap="square">
            <a:spAutoFit/>
          </a:bodyPr>
          <a:lstStyle/>
          <a:p>
            <a:pPr marL="342900" indent="-342900">
              <a:lnSpc>
                <a:spcPct val="150000"/>
              </a:lnSpc>
              <a:buFont typeface="Wingdings" panose="05000000000000000000" pitchFamily="2" charset="2"/>
              <a:buChar char="Ø"/>
            </a:pPr>
            <a:r>
              <a:rPr lang="zh-CN" altLang="zh-CN" sz="2000" dirty="0">
                <a:solidFill>
                  <a:srgbClr val="371209"/>
                </a:solidFill>
              </a:rPr>
              <a:t>未成年人在网络使用过程中</a:t>
            </a:r>
            <a:r>
              <a:rPr lang="zh-CN" altLang="en-US" sz="2000" dirty="0">
                <a:solidFill>
                  <a:srgbClr val="371209"/>
                </a:solidFill>
              </a:rPr>
              <a:t>具有</a:t>
            </a:r>
            <a:r>
              <a:rPr lang="zh-CN" altLang="zh-CN" sz="2000" dirty="0">
                <a:solidFill>
                  <a:srgbClr val="371209"/>
                </a:solidFill>
              </a:rPr>
              <a:t>主体地位</a:t>
            </a:r>
            <a:r>
              <a:rPr lang="zh-CN" altLang="en-US" sz="2000" dirty="0">
                <a:solidFill>
                  <a:srgbClr val="371209"/>
                </a:solidFill>
              </a:rPr>
              <a:t>，未成年人对自身网络权益保护情况的</a:t>
            </a:r>
            <a:r>
              <a:rPr lang="zh-CN" altLang="en-US" sz="2000" dirty="0">
                <a:solidFill>
                  <a:srgbClr val="DC6219"/>
                </a:solidFill>
              </a:rPr>
              <a:t>自我认知</a:t>
            </a:r>
            <a:r>
              <a:rPr lang="zh-CN" altLang="en-US" sz="2000" dirty="0">
                <a:solidFill>
                  <a:srgbClr val="371209"/>
                </a:solidFill>
              </a:rPr>
              <a:t>往往与</a:t>
            </a:r>
            <a:r>
              <a:rPr lang="zh-CN" altLang="en-US" sz="2000" dirty="0">
                <a:solidFill>
                  <a:srgbClr val="DC6219"/>
                </a:solidFill>
              </a:rPr>
              <a:t>社会认知</a:t>
            </a:r>
            <a:r>
              <a:rPr lang="zh-CN" altLang="en-US" sz="2000" dirty="0">
                <a:solidFill>
                  <a:srgbClr val="371209"/>
                </a:solidFill>
              </a:rPr>
              <a:t>不同。</a:t>
            </a:r>
            <a:endParaRPr lang="zh-CN" altLang="zh-CN" sz="2000" spc="300" dirty="0">
              <a:solidFill>
                <a:srgbClr val="371209"/>
              </a:solidFill>
              <a:latin typeface="+mn-ea"/>
            </a:endParaRPr>
          </a:p>
        </p:txBody>
      </p:sp>
      <p:grpSp>
        <p:nvGrpSpPr>
          <p:cNvPr id="40" name="组合 39"/>
          <p:cNvGrpSpPr/>
          <p:nvPr/>
        </p:nvGrpSpPr>
        <p:grpSpPr>
          <a:xfrm>
            <a:off x="3649980" y="837354"/>
            <a:ext cx="4892040" cy="892810"/>
            <a:chOff x="6474" y="574"/>
            <a:chExt cx="7704" cy="1406"/>
          </a:xfrm>
        </p:grpSpPr>
        <p:sp>
          <p:nvSpPr>
            <p:cNvPr id="41" name="矩形 40"/>
            <p:cNvSpPr/>
            <p:nvPr/>
          </p:nvSpPr>
          <p:spPr>
            <a:xfrm>
              <a:off x="8767" y="574"/>
              <a:ext cx="3118" cy="1406"/>
            </a:xfrm>
            <a:prstGeom prst="rect">
              <a:avLst/>
            </a:prstGeom>
          </p:spPr>
          <p:txBody>
            <a:bodyPr wrap="none">
              <a:spAutoFit/>
            </a:bodyPr>
            <a:lstStyle/>
            <a:p>
              <a:pPr algn="ctr"/>
              <a:r>
                <a:rPr lang="zh-CN" altLang="en-US" sz="3200" spc="300" dirty="0">
                  <a:solidFill>
                    <a:srgbClr val="381309"/>
                  </a:solidFill>
                  <a:latin typeface="微软雅黑" panose="020B0503020204020204" charset="-122"/>
                  <a:ea typeface="微软雅黑" panose="020B0503020204020204" charset="-122"/>
                  <a:sym typeface="Century Gothic" panose="020B0502020202020204" pitchFamily="34" charset="0"/>
                </a:rPr>
                <a:t>调查对象</a:t>
              </a:r>
              <a:endParaRPr lang="en-US" altLang="zh-CN" sz="3200" spc="300" dirty="0">
                <a:solidFill>
                  <a:srgbClr val="381309"/>
                </a:solidFill>
                <a:latin typeface="微软雅黑" panose="020B0503020204020204" charset="-122"/>
                <a:ea typeface="微软雅黑" panose="020B0503020204020204" charset="-122"/>
                <a:sym typeface="Century Gothic" panose="020B0502020202020204" pitchFamily="34" charset="0"/>
              </a:endParaRPr>
            </a:p>
            <a:p>
              <a:pPr algn="ctr"/>
              <a:r>
                <a:rPr lang="zh-CN" altLang="en-US" sz="2000" b="1" spc="300" dirty="0">
                  <a:solidFill>
                    <a:srgbClr val="381309"/>
                  </a:solidFill>
                  <a:latin typeface="微软雅黑" panose="020B0503020204020204" charset="-122"/>
                  <a:ea typeface="微软雅黑" panose="020B0503020204020204" charset="-122"/>
                  <a:sym typeface="Century Gothic" panose="020B0502020202020204" pitchFamily="34" charset="0"/>
                </a:rPr>
                <a:t>未成年人样本</a:t>
              </a:r>
              <a:endParaRPr lang="zh-CN" altLang="en-US" sz="2000" b="1" spc="300" dirty="0">
                <a:solidFill>
                  <a:srgbClr val="381309"/>
                </a:solidFill>
                <a:latin typeface="微软雅黑" panose="020B0503020204020204" charset="-122"/>
                <a:ea typeface="微软雅黑" panose="020B0503020204020204" charset="-122"/>
                <a:sym typeface="Century Gothic" panose="020B0502020202020204" pitchFamily="34" charset="0"/>
              </a:endParaRPr>
            </a:p>
          </p:txBody>
        </p:sp>
        <p:grpSp>
          <p:nvGrpSpPr>
            <p:cNvPr id="42" name="组合 41"/>
            <p:cNvGrpSpPr/>
            <p:nvPr/>
          </p:nvGrpSpPr>
          <p:grpSpPr>
            <a:xfrm>
              <a:off x="6474" y="882"/>
              <a:ext cx="800" cy="417"/>
              <a:chOff x="6947" y="1121"/>
              <a:chExt cx="800" cy="417"/>
            </a:xfrm>
          </p:grpSpPr>
          <p:sp>
            <p:nvSpPr>
              <p:cNvPr id="46" name="燕尾形 45"/>
              <p:cNvSpPr/>
              <p:nvPr/>
            </p:nvSpPr>
            <p:spPr>
              <a:xfrm>
                <a:off x="7361" y="1121"/>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47" name="燕尾形 46"/>
              <p:cNvSpPr/>
              <p:nvPr/>
            </p:nvSpPr>
            <p:spPr>
              <a:xfrm>
                <a:off x="6947" y="1130"/>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grpSp>
        <p:grpSp>
          <p:nvGrpSpPr>
            <p:cNvPr id="43" name="组合 42"/>
            <p:cNvGrpSpPr/>
            <p:nvPr/>
          </p:nvGrpSpPr>
          <p:grpSpPr>
            <a:xfrm flipH="1">
              <a:off x="13378" y="873"/>
              <a:ext cx="800" cy="417"/>
              <a:chOff x="6947" y="1121"/>
              <a:chExt cx="800" cy="417"/>
            </a:xfrm>
          </p:grpSpPr>
          <p:sp>
            <p:nvSpPr>
              <p:cNvPr id="44" name="燕尾形 43"/>
              <p:cNvSpPr/>
              <p:nvPr/>
            </p:nvSpPr>
            <p:spPr>
              <a:xfrm>
                <a:off x="7361" y="1121"/>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45" name="燕尾形 44"/>
              <p:cNvSpPr/>
              <p:nvPr/>
            </p:nvSpPr>
            <p:spPr>
              <a:xfrm>
                <a:off x="6947" y="1130"/>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grpSp>
      </p:grpSp>
      <p:pic>
        <p:nvPicPr>
          <p:cNvPr id="2" name="图片 1"/>
          <p:cNvPicPr>
            <a:picLocks noChangeAspect="1"/>
          </p:cNvPicPr>
          <p:nvPr/>
        </p:nvPicPr>
        <p:blipFill>
          <a:blip r:embed="rId6"/>
          <a:stretch>
            <a:fillRect/>
          </a:stretch>
        </p:blipFill>
        <p:spPr>
          <a:xfrm>
            <a:off x="3980211" y="2133600"/>
            <a:ext cx="3677920" cy="2590800"/>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blinds(horizontal)">
                                      <p:cBhvr>
                                        <p:cTn id="1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27"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50000"/>
          </a:blip>
          <a:tile tx="0" ty="0" sx="100000" sy="100000" flip="none" algn="tl"/>
        </a:blipFill>
        <a:effectLst/>
      </p:bgPr>
    </p:bg>
    <p:spTree>
      <p:nvGrpSpPr>
        <p:cNvPr id="1" name=""/>
        <p:cNvGrpSpPr/>
        <p:nvPr/>
      </p:nvGrpSpPr>
      <p:grpSpPr>
        <a:xfrm>
          <a:off x="0" y="0"/>
          <a:ext cx="0" cy="0"/>
          <a:chOff x="0" y="0"/>
          <a:chExt cx="0" cy="0"/>
        </a:xfrm>
      </p:grpSpPr>
      <p:pic>
        <p:nvPicPr>
          <p:cNvPr id="14" name="图片 13" descr="f4b1c320bb7adbe4890e4dd8520159da"/>
          <p:cNvPicPr>
            <a:picLocks noChangeAspect="1"/>
          </p:cNvPicPr>
          <p:nvPr/>
        </p:nvPicPr>
        <p:blipFill>
          <a:blip r:embed="rId2"/>
          <a:srcRect l="5737" t="8070" r="9856" b="6354"/>
          <a:stretch>
            <a:fillRect/>
          </a:stretch>
        </p:blipFill>
        <p:spPr>
          <a:xfrm rot="16200000">
            <a:off x="961390" y="647065"/>
            <a:ext cx="4295775" cy="5393690"/>
          </a:xfrm>
          <a:prstGeom prst="rect">
            <a:avLst/>
          </a:prstGeom>
        </p:spPr>
      </p:pic>
      <p:grpSp>
        <p:nvGrpSpPr>
          <p:cNvPr id="2" name="组合 1"/>
          <p:cNvGrpSpPr/>
          <p:nvPr/>
        </p:nvGrpSpPr>
        <p:grpSpPr>
          <a:xfrm>
            <a:off x="6186805" y="1890395"/>
            <a:ext cx="5052060" cy="2064385"/>
            <a:chOff x="10071" y="2977"/>
            <a:chExt cx="7956" cy="3251"/>
          </a:xfrm>
        </p:grpSpPr>
        <p:sp>
          <p:nvSpPr>
            <p:cNvPr id="22" name="文本框 22"/>
            <p:cNvSpPr>
              <a:spLocks noChangeArrowheads="1"/>
            </p:cNvSpPr>
            <p:nvPr/>
          </p:nvSpPr>
          <p:spPr bwMode="auto">
            <a:xfrm>
              <a:off x="10557" y="5310"/>
              <a:ext cx="6905" cy="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3200" dirty="0">
                  <a:solidFill>
                    <a:srgbClr val="381309"/>
                  </a:solidFill>
                  <a:ea typeface="微软雅黑" panose="020B0503020204020204" charset="-122"/>
                </a:rPr>
                <a:t>未成年人网络使用现状</a:t>
              </a:r>
              <a:endParaRPr lang="zh-CN" altLang="en-US" sz="3200" dirty="0">
                <a:solidFill>
                  <a:srgbClr val="381309"/>
                </a:solidFill>
                <a:ea typeface="微软雅黑" panose="020B0503020204020204" charset="-122"/>
              </a:endParaRPr>
            </a:p>
          </p:txBody>
        </p:sp>
        <p:sp>
          <p:nvSpPr>
            <p:cNvPr id="48" name="文本框 47"/>
            <p:cNvSpPr txBox="1"/>
            <p:nvPr/>
          </p:nvSpPr>
          <p:spPr>
            <a:xfrm>
              <a:off x="10071" y="2977"/>
              <a:ext cx="7957" cy="2082"/>
            </a:xfrm>
            <a:prstGeom prst="rect">
              <a:avLst/>
            </a:prstGeom>
            <a:noFill/>
          </p:spPr>
          <p:txBody>
            <a:bodyPr wrap="none" rtlCol="0">
              <a:spAutoFit/>
            </a:bodyPr>
            <a:lstStyle/>
            <a:p>
              <a:r>
                <a:rPr lang="en-US" altLang="zh-CN" sz="8000" dirty="0">
                  <a:solidFill>
                    <a:srgbClr val="381309"/>
                  </a:solidFill>
                </a:rPr>
                <a:t>PART   03</a:t>
              </a:r>
              <a:endParaRPr lang="en-US" altLang="zh-CN" sz="8000" dirty="0">
                <a:solidFill>
                  <a:srgbClr val="381309"/>
                </a:solidFill>
              </a:endParaRPr>
            </a:p>
          </p:txBody>
        </p:sp>
      </p:grpSp>
      <p:cxnSp>
        <p:nvCxnSpPr>
          <p:cNvPr id="11" name="直接连接符 10"/>
          <p:cNvCxnSpPr/>
          <p:nvPr/>
        </p:nvCxnSpPr>
        <p:spPr bwMode="auto">
          <a:xfrm>
            <a:off x="5982519" y="3107270"/>
            <a:ext cx="5256435" cy="0"/>
          </a:xfrm>
          <a:prstGeom prst="line">
            <a:avLst/>
          </a:prstGeom>
          <a:solidFill>
            <a:schemeClr val="accent1"/>
          </a:solidFill>
          <a:ln w="9525" cap="flat" cmpd="sng" algn="ctr">
            <a:solidFill>
              <a:srgbClr val="381309"/>
            </a:solidFill>
            <a:prstDash val="solid"/>
            <a:round/>
            <a:headEnd type="none" w="med" len="med"/>
            <a:tailEnd type="none" w="med" len="med"/>
          </a:ln>
        </p:spPr>
      </p:cxnSp>
      <p:cxnSp>
        <p:nvCxnSpPr>
          <p:cNvPr id="13" name="直接连接符 12"/>
          <p:cNvCxnSpPr/>
          <p:nvPr/>
        </p:nvCxnSpPr>
        <p:spPr bwMode="auto">
          <a:xfrm>
            <a:off x="5982519" y="1890610"/>
            <a:ext cx="5256435" cy="0"/>
          </a:xfrm>
          <a:prstGeom prst="line">
            <a:avLst/>
          </a:prstGeom>
          <a:solidFill>
            <a:schemeClr val="accent1"/>
          </a:solidFill>
          <a:ln w="9525" cap="flat" cmpd="sng" algn="ctr">
            <a:solidFill>
              <a:srgbClr val="381309"/>
            </a:solidFill>
            <a:prstDash val="solid"/>
            <a:round/>
            <a:headEnd type="none" w="med" len="med"/>
            <a:tailEnd type="none" w="med" len="med"/>
          </a:ln>
        </p:spPr>
      </p:cxnSp>
      <p:pic>
        <p:nvPicPr>
          <p:cNvPr id="4" name="图片 3" descr="26695914"/>
          <p:cNvPicPr>
            <a:picLocks noChangeAspect="1"/>
          </p:cNvPicPr>
          <p:nvPr/>
        </p:nvPicPr>
        <p:blipFill>
          <a:blip r:embed="rId3"/>
          <a:srcRect r="24945"/>
          <a:stretch>
            <a:fillRect/>
          </a:stretch>
        </p:blipFill>
        <p:spPr>
          <a:xfrm>
            <a:off x="732790" y="1603375"/>
            <a:ext cx="4615815" cy="3303270"/>
          </a:xfrm>
          <a:prstGeom prst="rect">
            <a:avLst/>
          </a:prstGeom>
        </p:spPr>
      </p:pic>
      <p:grpSp>
        <p:nvGrpSpPr>
          <p:cNvPr id="9" name="组合 8"/>
          <p:cNvGrpSpPr/>
          <p:nvPr/>
        </p:nvGrpSpPr>
        <p:grpSpPr>
          <a:xfrm>
            <a:off x="187325" y="-75108"/>
            <a:ext cx="11957933" cy="919480"/>
            <a:chOff x="187325" y="-75108"/>
            <a:chExt cx="11957933" cy="919480"/>
          </a:xfrm>
        </p:grpSpPr>
        <p:sp>
          <p:nvSpPr>
            <p:cNvPr id="10" name="文本框 9"/>
            <p:cNvSpPr txBox="1"/>
            <p:nvPr/>
          </p:nvSpPr>
          <p:spPr>
            <a:xfrm>
              <a:off x="728345" y="253827"/>
              <a:ext cx="3528000" cy="261610"/>
            </a:xfrm>
            <a:prstGeom prst="rect">
              <a:avLst/>
            </a:prstGeom>
            <a:noFill/>
          </p:spPr>
          <p:txBody>
            <a:bodyPr wrap="square" rtlCol="0">
              <a:spAutoFit/>
            </a:bodyPr>
            <a:lstStyle/>
            <a:p>
              <a:pPr algn="dist"/>
              <a:r>
                <a:rPr kumimoji="1" lang="zh-CN" altLang="en-US" sz="1100" dirty="0"/>
                <a:t>网络</a:t>
              </a:r>
              <a:r>
                <a:rPr kumimoji="1" lang="zh-CN" altLang="en-US" sz="1100" dirty="0">
                  <a:latin typeface="黑体" panose="02010609060101010101" charset="-122"/>
                  <a:ea typeface="黑体" panose="02010609060101010101" charset="-122"/>
                </a:rPr>
                <a:t>安全</a:t>
              </a:r>
              <a:r>
                <a:rPr kumimoji="1" lang="zh-CN" altLang="en-US" sz="1100" dirty="0"/>
                <a:t>为人民 网络安全靠人民</a:t>
              </a:r>
              <a:endParaRPr kumimoji="1" lang="zh-CN" altLang="en-US" sz="1100" dirty="0"/>
            </a:p>
          </p:txBody>
        </p:sp>
        <p:pic>
          <p:nvPicPr>
            <p:cNvPr id="15" name="图片 14" descr="调查活动logo"/>
            <p:cNvPicPr>
              <a:picLocks noChangeAspect="1"/>
            </p:cNvPicPr>
            <p:nvPr/>
          </p:nvPicPr>
          <p:blipFill>
            <a:blip r:embed="rId4"/>
            <a:stretch>
              <a:fillRect/>
            </a:stretch>
          </p:blipFill>
          <p:spPr>
            <a:xfrm>
              <a:off x="187325" y="162560"/>
              <a:ext cx="465455" cy="465455"/>
            </a:xfrm>
            <a:prstGeom prst="rect">
              <a:avLst/>
            </a:prstGeom>
          </p:spPr>
        </p:pic>
        <p:pic>
          <p:nvPicPr>
            <p:cNvPr id="16" name="图片 15" descr="发布周3"/>
            <p:cNvPicPr>
              <a:picLocks noChangeAspect="1"/>
            </p:cNvPicPr>
            <p:nvPr/>
          </p:nvPicPr>
          <p:blipFill>
            <a:blip r:embed="rId5"/>
            <a:srcRect l="30810" r="28271" b="17461"/>
            <a:stretch>
              <a:fillRect/>
            </a:stretch>
          </p:blipFill>
          <p:spPr>
            <a:xfrm>
              <a:off x="10773658" y="-63043"/>
              <a:ext cx="593725" cy="846455"/>
            </a:xfrm>
            <a:prstGeom prst="rect">
              <a:avLst/>
            </a:prstGeom>
          </p:spPr>
        </p:pic>
        <p:pic>
          <p:nvPicPr>
            <p:cNvPr id="17" name="图片 16" descr="发布周1"/>
            <p:cNvPicPr>
              <a:picLocks noChangeAspect="1"/>
            </p:cNvPicPr>
            <p:nvPr/>
          </p:nvPicPr>
          <p:blipFill>
            <a:blip r:embed="rId6"/>
            <a:srcRect l="28837" r="24397" b="16204"/>
            <a:stretch>
              <a:fillRect/>
            </a:stretch>
          </p:blipFill>
          <p:spPr>
            <a:xfrm>
              <a:off x="11442948" y="-75108"/>
              <a:ext cx="702310" cy="91948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f4b1c320bb7adbe4890e4dd8520159da"/>
          <p:cNvPicPr>
            <a:picLocks noChangeAspect="1"/>
          </p:cNvPicPr>
          <p:nvPr/>
        </p:nvPicPr>
        <p:blipFill>
          <a:blip r:embed="rId2"/>
          <a:srcRect l="5737" t="8070" r="9856" b="6354"/>
          <a:stretch>
            <a:fillRect/>
          </a:stretch>
        </p:blipFill>
        <p:spPr>
          <a:xfrm rot="16200000">
            <a:off x="7574771" y="870627"/>
            <a:ext cx="3306457" cy="5112001"/>
          </a:xfrm>
          <a:prstGeom prst="rect">
            <a:avLst/>
          </a:prstGeom>
        </p:spPr>
      </p:pic>
      <p:sp>
        <p:nvSpPr>
          <p:cNvPr id="32" name="矩形 31"/>
          <p:cNvSpPr/>
          <p:nvPr/>
        </p:nvSpPr>
        <p:spPr>
          <a:xfrm>
            <a:off x="7032000" y="2484767"/>
            <a:ext cx="4390362" cy="1883721"/>
          </a:xfrm>
          <a:prstGeom prst="rect">
            <a:avLst/>
          </a:prstGeom>
        </p:spPr>
        <p:txBody>
          <a:bodyPr vert="horz" wrap="square">
            <a:spAutoFit/>
          </a:bodyPr>
          <a:lstStyle/>
          <a:p>
            <a:pPr marL="342900" indent="-342900">
              <a:lnSpc>
                <a:spcPct val="150000"/>
              </a:lnSpc>
              <a:buFont typeface="Wingdings" panose="05000000000000000000" pitchFamily="2" charset="2"/>
              <a:buChar char="ü"/>
            </a:pPr>
            <a:r>
              <a:rPr lang="zh-CN" altLang="en-US" sz="2000" spc="300" dirty="0">
                <a:solidFill>
                  <a:srgbClr val="381309"/>
                </a:solidFill>
                <a:latin typeface="+mn-ea"/>
              </a:rPr>
              <a:t>未成年人</a:t>
            </a:r>
            <a:r>
              <a:rPr lang="zh-CN" altLang="zh-CN" sz="2000" spc="300" dirty="0">
                <a:solidFill>
                  <a:srgbClr val="381309"/>
                </a:solidFill>
                <a:latin typeface="+mn-ea"/>
              </a:rPr>
              <a:t>使用娱乐功能最频繁，教育功能次之</a:t>
            </a:r>
            <a:r>
              <a:rPr lang="zh-CN" altLang="en-US" sz="2000" spc="300" dirty="0">
                <a:solidFill>
                  <a:srgbClr val="381309"/>
                </a:solidFill>
                <a:latin typeface="+mn-ea"/>
              </a:rPr>
              <a:t>；</a:t>
            </a:r>
            <a:endParaRPr lang="en-US" altLang="zh-CN" sz="2000" spc="300" dirty="0">
              <a:solidFill>
                <a:srgbClr val="381309"/>
              </a:solidFill>
              <a:latin typeface="+mn-ea"/>
            </a:endParaRPr>
          </a:p>
          <a:p>
            <a:pPr marL="342900" indent="-342900">
              <a:lnSpc>
                <a:spcPct val="150000"/>
              </a:lnSpc>
              <a:buFont typeface="Wingdings" panose="05000000000000000000" pitchFamily="2" charset="2"/>
              <a:buChar char="ü"/>
            </a:pPr>
            <a:r>
              <a:rPr lang="zh-CN" altLang="zh-CN" sz="2000" spc="300" dirty="0">
                <a:solidFill>
                  <a:srgbClr val="381309"/>
                </a:solidFill>
                <a:latin typeface="+mn-ea"/>
              </a:rPr>
              <a:t>在情感和社交动机下追星，</a:t>
            </a:r>
            <a:r>
              <a:rPr lang="zh-CN" altLang="en-US" sz="2000" spc="300" dirty="0">
                <a:solidFill>
                  <a:srgbClr val="381309"/>
                </a:solidFill>
                <a:latin typeface="+mn-ea"/>
              </a:rPr>
              <a:t> </a:t>
            </a:r>
            <a:r>
              <a:rPr lang="zh-CN" altLang="zh-CN" sz="2000" spc="300" dirty="0">
                <a:solidFill>
                  <a:srgbClr val="381309"/>
                </a:solidFill>
                <a:latin typeface="+mn-ea"/>
              </a:rPr>
              <a:t>沦为资本圈钱的对象</a:t>
            </a:r>
            <a:r>
              <a:rPr lang="zh-CN" altLang="en-US" sz="2000" spc="300" dirty="0">
                <a:solidFill>
                  <a:srgbClr val="381309"/>
                </a:solidFill>
                <a:latin typeface="+mn-ea"/>
              </a:rPr>
              <a:t>。</a:t>
            </a:r>
            <a:endParaRPr lang="zh-CN" altLang="zh-CN" sz="2000" spc="300" dirty="0">
              <a:solidFill>
                <a:srgbClr val="381309"/>
              </a:solidFill>
              <a:latin typeface="+mn-ea"/>
            </a:endParaRPr>
          </a:p>
        </p:txBody>
      </p:sp>
      <p:grpSp>
        <p:nvGrpSpPr>
          <p:cNvPr id="3" name="组合 2"/>
          <p:cNvGrpSpPr/>
          <p:nvPr/>
        </p:nvGrpSpPr>
        <p:grpSpPr>
          <a:xfrm>
            <a:off x="3864000" y="764373"/>
            <a:ext cx="4740180" cy="584775"/>
            <a:chOff x="3986895" y="307340"/>
            <a:chExt cx="4740180" cy="584775"/>
          </a:xfrm>
        </p:grpSpPr>
        <p:sp>
          <p:nvSpPr>
            <p:cNvPr id="10" name="矩形 9"/>
            <p:cNvSpPr/>
            <p:nvPr/>
          </p:nvSpPr>
          <p:spPr>
            <a:xfrm>
              <a:off x="4918129" y="307340"/>
              <a:ext cx="2877711" cy="584775"/>
            </a:xfrm>
            <a:prstGeom prst="rect">
              <a:avLst/>
            </a:prstGeom>
          </p:spPr>
          <p:txBody>
            <a:bodyPr wrap="none">
              <a:spAutoFit/>
            </a:bodyPr>
            <a:lstStyle/>
            <a:p>
              <a:pPr algn="ctr"/>
              <a:r>
                <a:rPr lang="zh-CN" altLang="en-US" sz="3200" spc="300" dirty="0">
                  <a:solidFill>
                    <a:srgbClr val="381309"/>
                  </a:solidFill>
                  <a:latin typeface="Century Gothic" panose="020B0502020202020204" pitchFamily="34" charset="0"/>
                  <a:ea typeface="微软雅黑" panose="020B0503020204020204" charset="-122"/>
                  <a:sym typeface="Century Gothic" panose="020B0502020202020204" pitchFamily="34" charset="0"/>
                </a:rPr>
                <a:t>网络使用现状</a:t>
              </a:r>
              <a:endParaRPr lang="zh-CN" altLang="en-US" sz="3200" spc="300" dirty="0">
                <a:solidFill>
                  <a:srgbClr val="381309"/>
                </a:solidFill>
                <a:latin typeface="Century Gothic" panose="020B0502020202020204" pitchFamily="34" charset="0"/>
                <a:ea typeface="微软雅黑" panose="020B0503020204020204" charset="-122"/>
                <a:sym typeface="Century Gothic" panose="020B0502020202020204" pitchFamily="34" charset="0"/>
              </a:endParaRPr>
            </a:p>
          </p:txBody>
        </p:sp>
        <p:grpSp>
          <p:nvGrpSpPr>
            <p:cNvPr id="23" name="组合 22"/>
            <p:cNvGrpSpPr/>
            <p:nvPr/>
          </p:nvGrpSpPr>
          <p:grpSpPr>
            <a:xfrm>
              <a:off x="3986895" y="496570"/>
              <a:ext cx="508000" cy="264795"/>
              <a:chOff x="6947" y="1121"/>
              <a:chExt cx="800" cy="417"/>
            </a:xfrm>
          </p:grpSpPr>
          <p:sp>
            <p:nvSpPr>
              <p:cNvPr id="24" name="燕尾形 23"/>
              <p:cNvSpPr/>
              <p:nvPr/>
            </p:nvSpPr>
            <p:spPr>
              <a:xfrm>
                <a:off x="7361" y="1121"/>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燕尾形 24"/>
              <p:cNvSpPr/>
              <p:nvPr/>
            </p:nvSpPr>
            <p:spPr>
              <a:xfrm>
                <a:off x="6947" y="1130"/>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 name="组合 25"/>
            <p:cNvGrpSpPr/>
            <p:nvPr/>
          </p:nvGrpSpPr>
          <p:grpSpPr>
            <a:xfrm flipH="1">
              <a:off x="8219075" y="496570"/>
              <a:ext cx="508000" cy="264795"/>
              <a:chOff x="6947" y="1121"/>
              <a:chExt cx="800" cy="417"/>
            </a:xfrm>
          </p:grpSpPr>
          <p:sp>
            <p:nvSpPr>
              <p:cNvPr id="27" name="燕尾形 26"/>
              <p:cNvSpPr/>
              <p:nvPr/>
            </p:nvSpPr>
            <p:spPr>
              <a:xfrm>
                <a:off x="7361" y="1121"/>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燕尾形 27"/>
              <p:cNvSpPr/>
              <p:nvPr/>
            </p:nvSpPr>
            <p:spPr>
              <a:xfrm>
                <a:off x="6947" y="1130"/>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aphicFrame>
        <p:nvGraphicFramePr>
          <p:cNvPr id="13" name="图表 12"/>
          <p:cNvGraphicFramePr/>
          <p:nvPr/>
        </p:nvGraphicFramePr>
        <p:xfrm>
          <a:off x="654561" y="1652521"/>
          <a:ext cx="5876985" cy="3427336"/>
        </p:xfrm>
        <a:graphic>
          <a:graphicData uri="http://schemas.openxmlformats.org/drawingml/2006/chart">
            <c:chart xmlns:c="http://schemas.openxmlformats.org/drawingml/2006/chart" xmlns:r="http://schemas.openxmlformats.org/officeDocument/2006/relationships" r:id="rId1"/>
          </a:graphicData>
        </a:graphic>
      </p:graphicFrame>
      <p:sp>
        <p:nvSpPr>
          <p:cNvPr id="14" name="文本框 13"/>
          <p:cNvSpPr txBox="1"/>
          <p:nvPr/>
        </p:nvSpPr>
        <p:spPr>
          <a:xfrm>
            <a:off x="1061450" y="5217648"/>
            <a:ext cx="5250550" cy="523220"/>
          </a:xfrm>
          <a:prstGeom prst="rect">
            <a:avLst/>
          </a:prstGeom>
          <a:noFill/>
        </p:spPr>
        <p:txBody>
          <a:bodyPr wrap="square">
            <a:spAutoFit/>
          </a:bodyPr>
          <a:lstStyle/>
          <a:p>
            <a:pPr algn="ctr"/>
            <a:r>
              <a:rPr lang="zh-CN" altLang="en-US" sz="1400" spc="300" dirty="0">
                <a:solidFill>
                  <a:srgbClr val="381309"/>
                </a:solidFill>
                <a:latin typeface="+mn-ea"/>
              </a:rPr>
              <a:t>图</a:t>
            </a:r>
            <a:r>
              <a:rPr lang="en-US" altLang="zh-CN" sz="1400" spc="300" dirty="0">
                <a:solidFill>
                  <a:srgbClr val="381309"/>
                </a:solidFill>
                <a:latin typeface="+mn-ea"/>
              </a:rPr>
              <a:t>1</a:t>
            </a:r>
            <a:r>
              <a:rPr lang="zh-CN" altLang="en-US" sz="1400" spc="300" dirty="0">
                <a:solidFill>
                  <a:srgbClr val="381309"/>
                </a:solidFill>
                <a:latin typeface="+mn-ea"/>
              </a:rPr>
              <a:t> 未成年人上网使用的网络应用软件</a:t>
            </a:r>
            <a:endParaRPr lang="zh-CN" altLang="en-US" sz="1400" spc="300" dirty="0">
              <a:solidFill>
                <a:srgbClr val="381309"/>
              </a:solidFill>
              <a:latin typeface="+mn-ea"/>
            </a:endParaRPr>
          </a:p>
          <a:p>
            <a:endParaRPr lang="zh-CN" altLang="en-US" sz="1400" dirty="0"/>
          </a:p>
        </p:txBody>
      </p:sp>
      <p:grpSp>
        <p:nvGrpSpPr>
          <p:cNvPr id="15" name="组合 14"/>
          <p:cNvGrpSpPr/>
          <p:nvPr/>
        </p:nvGrpSpPr>
        <p:grpSpPr>
          <a:xfrm>
            <a:off x="187325" y="-75108"/>
            <a:ext cx="11957933" cy="919480"/>
            <a:chOff x="187325" y="-75108"/>
            <a:chExt cx="11957933" cy="919480"/>
          </a:xfrm>
        </p:grpSpPr>
        <p:sp>
          <p:nvSpPr>
            <p:cNvPr id="16" name="文本框 15"/>
            <p:cNvSpPr txBox="1"/>
            <p:nvPr/>
          </p:nvSpPr>
          <p:spPr>
            <a:xfrm>
              <a:off x="728345" y="253827"/>
              <a:ext cx="3528000" cy="261610"/>
            </a:xfrm>
            <a:prstGeom prst="rect">
              <a:avLst/>
            </a:prstGeom>
            <a:noFill/>
          </p:spPr>
          <p:txBody>
            <a:bodyPr wrap="square" rtlCol="0">
              <a:spAutoFit/>
            </a:bodyPr>
            <a:lstStyle/>
            <a:p>
              <a:pPr algn="dist"/>
              <a:r>
                <a:rPr kumimoji="1" lang="zh-CN" altLang="en-US" sz="1100" dirty="0"/>
                <a:t>网络</a:t>
              </a:r>
              <a:r>
                <a:rPr kumimoji="1" lang="zh-CN" altLang="en-US" sz="1100" dirty="0">
                  <a:latin typeface="黑体" panose="02010609060101010101" charset="-122"/>
                  <a:ea typeface="黑体" panose="02010609060101010101" charset="-122"/>
                </a:rPr>
                <a:t>安全</a:t>
              </a:r>
              <a:r>
                <a:rPr kumimoji="1" lang="zh-CN" altLang="en-US" sz="1100" dirty="0"/>
                <a:t>为人民 网络安全靠人民</a:t>
              </a:r>
              <a:endParaRPr kumimoji="1" lang="zh-CN" altLang="en-US" sz="1100" dirty="0"/>
            </a:p>
          </p:txBody>
        </p:sp>
        <p:pic>
          <p:nvPicPr>
            <p:cNvPr id="18" name="图片 17" descr="调查活动logo"/>
            <p:cNvPicPr>
              <a:picLocks noChangeAspect="1"/>
            </p:cNvPicPr>
            <p:nvPr/>
          </p:nvPicPr>
          <p:blipFill>
            <a:blip r:embed="rId3"/>
            <a:stretch>
              <a:fillRect/>
            </a:stretch>
          </p:blipFill>
          <p:spPr>
            <a:xfrm>
              <a:off x="187325" y="162560"/>
              <a:ext cx="465455" cy="465455"/>
            </a:xfrm>
            <a:prstGeom prst="rect">
              <a:avLst/>
            </a:prstGeom>
          </p:spPr>
        </p:pic>
        <p:pic>
          <p:nvPicPr>
            <p:cNvPr id="19" name="图片 18" descr="发布周3"/>
            <p:cNvPicPr>
              <a:picLocks noChangeAspect="1"/>
            </p:cNvPicPr>
            <p:nvPr/>
          </p:nvPicPr>
          <p:blipFill>
            <a:blip r:embed="rId4"/>
            <a:srcRect l="30810" r="28271" b="17461"/>
            <a:stretch>
              <a:fillRect/>
            </a:stretch>
          </p:blipFill>
          <p:spPr>
            <a:xfrm>
              <a:off x="10773658" y="-63043"/>
              <a:ext cx="593725" cy="846455"/>
            </a:xfrm>
            <a:prstGeom prst="rect">
              <a:avLst/>
            </a:prstGeom>
          </p:spPr>
        </p:pic>
        <p:pic>
          <p:nvPicPr>
            <p:cNvPr id="20" name="图片 19" descr="发布周1"/>
            <p:cNvPicPr>
              <a:picLocks noChangeAspect="1"/>
            </p:cNvPicPr>
            <p:nvPr/>
          </p:nvPicPr>
          <p:blipFill>
            <a:blip r:embed="rId5"/>
            <a:srcRect l="28837" r="24397" b="16204"/>
            <a:stretch>
              <a:fillRect/>
            </a:stretch>
          </p:blipFill>
          <p:spPr>
            <a:xfrm>
              <a:off x="11442948" y="-75108"/>
              <a:ext cx="702310" cy="91948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50000"/>
          </a:blip>
          <a:tile tx="0" ty="0" sx="100000" sy="100000" flip="none" algn="tl"/>
        </a:blipFill>
        <a:effectLst/>
      </p:bgPr>
    </p:bg>
    <p:spTree>
      <p:nvGrpSpPr>
        <p:cNvPr id="1" name=""/>
        <p:cNvGrpSpPr/>
        <p:nvPr/>
      </p:nvGrpSpPr>
      <p:grpSpPr>
        <a:xfrm>
          <a:off x="0" y="0"/>
          <a:ext cx="0" cy="0"/>
          <a:chOff x="0" y="0"/>
          <a:chExt cx="0" cy="0"/>
        </a:xfrm>
      </p:grpSpPr>
      <p:pic>
        <p:nvPicPr>
          <p:cNvPr id="14" name="图片 13" descr="f4b1c320bb7adbe4890e4dd8520159da"/>
          <p:cNvPicPr>
            <a:picLocks noChangeAspect="1"/>
          </p:cNvPicPr>
          <p:nvPr/>
        </p:nvPicPr>
        <p:blipFill>
          <a:blip r:embed="rId2"/>
          <a:srcRect l="5737" t="8070" r="9856" b="6354"/>
          <a:stretch>
            <a:fillRect/>
          </a:stretch>
        </p:blipFill>
        <p:spPr>
          <a:xfrm rot="16200000">
            <a:off x="961390" y="647065"/>
            <a:ext cx="4295775" cy="5393690"/>
          </a:xfrm>
          <a:prstGeom prst="rect">
            <a:avLst/>
          </a:prstGeom>
        </p:spPr>
      </p:pic>
      <p:grpSp>
        <p:nvGrpSpPr>
          <p:cNvPr id="2" name="组合 1"/>
          <p:cNvGrpSpPr/>
          <p:nvPr/>
        </p:nvGrpSpPr>
        <p:grpSpPr>
          <a:xfrm>
            <a:off x="6069965" y="1890395"/>
            <a:ext cx="5169535" cy="2065020"/>
            <a:chOff x="9887" y="2977"/>
            <a:chExt cx="8141" cy="3252"/>
          </a:xfrm>
        </p:grpSpPr>
        <p:sp>
          <p:nvSpPr>
            <p:cNvPr id="22" name="文本框 22"/>
            <p:cNvSpPr>
              <a:spLocks noChangeArrowheads="1"/>
            </p:cNvSpPr>
            <p:nvPr/>
          </p:nvSpPr>
          <p:spPr bwMode="auto">
            <a:xfrm>
              <a:off x="9887" y="5310"/>
              <a:ext cx="8140" cy="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3200" dirty="0">
                  <a:solidFill>
                    <a:srgbClr val="381309"/>
                  </a:solidFill>
                  <a:ea typeface="微软雅黑" panose="020B0503020204020204" charset="-122"/>
                </a:rPr>
                <a:t>未成年人网络权益保护现状</a:t>
              </a:r>
              <a:endParaRPr lang="zh-CN" altLang="en-US" sz="3200" dirty="0">
                <a:solidFill>
                  <a:srgbClr val="381309"/>
                </a:solidFill>
                <a:ea typeface="微软雅黑" panose="020B0503020204020204" charset="-122"/>
              </a:endParaRPr>
            </a:p>
          </p:txBody>
        </p:sp>
        <p:sp>
          <p:nvSpPr>
            <p:cNvPr id="48" name="文本框 47"/>
            <p:cNvSpPr txBox="1"/>
            <p:nvPr/>
          </p:nvSpPr>
          <p:spPr>
            <a:xfrm>
              <a:off x="10071" y="2977"/>
              <a:ext cx="7957" cy="2082"/>
            </a:xfrm>
            <a:prstGeom prst="rect">
              <a:avLst/>
            </a:prstGeom>
            <a:noFill/>
          </p:spPr>
          <p:txBody>
            <a:bodyPr wrap="none" rtlCol="0">
              <a:spAutoFit/>
            </a:bodyPr>
            <a:lstStyle/>
            <a:p>
              <a:r>
                <a:rPr lang="en-US" altLang="zh-CN" sz="8000" dirty="0">
                  <a:solidFill>
                    <a:srgbClr val="381309"/>
                  </a:solidFill>
                </a:rPr>
                <a:t>PART   04</a:t>
              </a:r>
              <a:endParaRPr lang="en-US" altLang="zh-CN" sz="8000" dirty="0">
                <a:solidFill>
                  <a:srgbClr val="381309"/>
                </a:solidFill>
              </a:endParaRPr>
            </a:p>
          </p:txBody>
        </p:sp>
      </p:grpSp>
      <p:cxnSp>
        <p:nvCxnSpPr>
          <p:cNvPr id="11" name="直接连接符 10"/>
          <p:cNvCxnSpPr/>
          <p:nvPr/>
        </p:nvCxnSpPr>
        <p:spPr bwMode="auto">
          <a:xfrm>
            <a:off x="5982519" y="3107270"/>
            <a:ext cx="5256435" cy="0"/>
          </a:xfrm>
          <a:prstGeom prst="line">
            <a:avLst/>
          </a:prstGeom>
          <a:solidFill>
            <a:schemeClr val="accent1"/>
          </a:solidFill>
          <a:ln w="9525" cap="flat" cmpd="sng" algn="ctr">
            <a:solidFill>
              <a:srgbClr val="381309"/>
            </a:solidFill>
            <a:prstDash val="solid"/>
            <a:round/>
            <a:headEnd type="none" w="med" len="med"/>
            <a:tailEnd type="none" w="med" len="med"/>
          </a:ln>
        </p:spPr>
      </p:cxnSp>
      <p:cxnSp>
        <p:nvCxnSpPr>
          <p:cNvPr id="13" name="直接连接符 12"/>
          <p:cNvCxnSpPr/>
          <p:nvPr/>
        </p:nvCxnSpPr>
        <p:spPr bwMode="auto">
          <a:xfrm>
            <a:off x="5982519" y="1890610"/>
            <a:ext cx="5256435" cy="0"/>
          </a:xfrm>
          <a:prstGeom prst="line">
            <a:avLst/>
          </a:prstGeom>
          <a:solidFill>
            <a:schemeClr val="accent1"/>
          </a:solidFill>
          <a:ln w="9525" cap="flat" cmpd="sng" algn="ctr">
            <a:solidFill>
              <a:srgbClr val="381309"/>
            </a:solidFill>
            <a:prstDash val="solid"/>
            <a:round/>
            <a:headEnd type="none" w="med" len="med"/>
            <a:tailEnd type="none" w="med" len="med"/>
          </a:ln>
        </p:spPr>
      </p:cxnSp>
      <p:pic>
        <p:nvPicPr>
          <p:cNvPr id="4" name="图片 3" descr="26695914"/>
          <p:cNvPicPr>
            <a:picLocks noChangeAspect="1"/>
          </p:cNvPicPr>
          <p:nvPr/>
        </p:nvPicPr>
        <p:blipFill>
          <a:blip r:embed="rId3"/>
          <a:srcRect r="24945"/>
          <a:stretch>
            <a:fillRect/>
          </a:stretch>
        </p:blipFill>
        <p:spPr>
          <a:xfrm>
            <a:off x="732790" y="1603375"/>
            <a:ext cx="4615815" cy="3303270"/>
          </a:xfrm>
          <a:prstGeom prst="rect">
            <a:avLst/>
          </a:prstGeom>
        </p:spPr>
      </p:pic>
      <p:grpSp>
        <p:nvGrpSpPr>
          <p:cNvPr id="9" name="组合 8"/>
          <p:cNvGrpSpPr/>
          <p:nvPr/>
        </p:nvGrpSpPr>
        <p:grpSpPr>
          <a:xfrm>
            <a:off x="187325" y="-75108"/>
            <a:ext cx="11957933" cy="919480"/>
            <a:chOff x="187325" y="-75108"/>
            <a:chExt cx="11957933" cy="919480"/>
          </a:xfrm>
        </p:grpSpPr>
        <p:sp>
          <p:nvSpPr>
            <p:cNvPr id="10" name="文本框 9"/>
            <p:cNvSpPr txBox="1"/>
            <p:nvPr/>
          </p:nvSpPr>
          <p:spPr>
            <a:xfrm>
              <a:off x="728345" y="253827"/>
              <a:ext cx="3528000" cy="261610"/>
            </a:xfrm>
            <a:prstGeom prst="rect">
              <a:avLst/>
            </a:prstGeom>
            <a:noFill/>
          </p:spPr>
          <p:txBody>
            <a:bodyPr wrap="square" rtlCol="0">
              <a:spAutoFit/>
            </a:bodyPr>
            <a:lstStyle/>
            <a:p>
              <a:pPr algn="dist"/>
              <a:r>
                <a:rPr kumimoji="1" lang="zh-CN" altLang="en-US" sz="1100" dirty="0"/>
                <a:t>网络</a:t>
              </a:r>
              <a:r>
                <a:rPr kumimoji="1" lang="zh-CN" altLang="en-US" sz="1100" dirty="0">
                  <a:latin typeface="黑体" panose="02010609060101010101" charset="-122"/>
                  <a:ea typeface="黑体" panose="02010609060101010101" charset="-122"/>
                </a:rPr>
                <a:t>安全</a:t>
              </a:r>
              <a:r>
                <a:rPr kumimoji="1" lang="zh-CN" altLang="en-US" sz="1100" dirty="0"/>
                <a:t>为人民 网络安全靠人民</a:t>
              </a:r>
              <a:endParaRPr kumimoji="1" lang="zh-CN" altLang="en-US" sz="1100" dirty="0"/>
            </a:p>
          </p:txBody>
        </p:sp>
        <p:pic>
          <p:nvPicPr>
            <p:cNvPr id="15" name="图片 14" descr="调查活动logo"/>
            <p:cNvPicPr>
              <a:picLocks noChangeAspect="1"/>
            </p:cNvPicPr>
            <p:nvPr/>
          </p:nvPicPr>
          <p:blipFill>
            <a:blip r:embed="rId4"/>
            <a:stretch>
              <a:fillRect/>
            </a:stretch>
          </p:blipFill>
          <p:spPr>
            <a:xfrm>
              <a:off x="187325" y="162560"/>
              <a:ext cx="465455" cy="465455"/>
            </a:xfrm>
            <a:prstGeom prst="rect">
              <a:avLst/>
            </a:prstGeom>
          </p:spPr>
        </p:pic>
        <p:pic>
          <p:nvPicPr>
            <p:cNvPr id="16" name="图片 15" descr="发布周3"/>
            <p:cNvPicPr>
              <a:picLocks noChangeAspect="1"/>
            </p:cNvPicPr>
            <p:nvPr/>
          </p:nvPicPr>
          <p:blipFill>
            <a:blip r:embed="rId5"/>
            <a:srcRect l="30810" r="28271" b="17461"/>
            <a:stretch>
              <a:fillRect/>
            </a:stretch>
          </p:blipFill>
          <p:spPr>
            <a:xfrm>
              <a:off x="10773658" y="-63043"/>
              <a:ext cx="593725" cy="846455"/>
            </a:xfrm>
            <a:prstGeom prst="rect">
              <a:avLst/>
            </a:prstGeom>
          </p:spPr>
        </p:pic>
        <p:pic>
          <p:nvPicPr>
            <p:cNvPr id="17" name="图片 16" descr="发布周1"/>
            <p:cNvPicPr>
              <a:picLocks noChangeAspect="1"/>
            </p:cNvPicPr>
            <p:nvPr/>
          </p:nvPicPr>
          <p:blipFill>
            <a:blip r:embed="rId6"/>
            <a:srcRect l="28837" r="24397" b="16204"/>
            <a:stretch>
              <a:fillRect/>
            </a:stretch>
          </p:blipFill>
          <p:spPr>
            <a:xfrm>
              <a:off x="11442948" y="-75108"/>
              <a:ext cx="702310" cy="91948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39380" y="1059487"/>
            <a:ext cx="5294211" cy="646331"/>
          </a:xfrm>
          <a:prstGeom prst="rect">
            <a:avLst/>
          </a:prstGeom>
          <a:noFill/>
        </p:spPr>
        <p:txBody>
          <a:bodyPr wrap="square" rtlCol="0">
            <a:spAutoFit/>
          </a:bodyPr>
          <a:lstStyle/>
          <a:p>
            <a:pPr marL="285750" indent="-285750">
              <a:buFont typeface="Wingdings" panose="05000000000000000000" pitchFamily="2" charset="2"/>
              <a:buChar char="ü"/>
            </a:pPr>
            <a:r>
              <a:rPr lang="zh-CN" altLang="zh-CN" dirty="0">
                <a:solidFill>
                  <a:srgbClr val="381309"/>
                </a:solidFill>
              </a:rPr>
              <a:t>技术性保护手段被认可，有待进一步宣传普及</a:t>
            </a:r>
            <a:endParaRPr lang="zh-CN" altLang="zh-CN" i="1" dirty="0">
              <a:solidFill>
                <a:srgbClr val="381309"/>
              </a:solidFill>
            </a:endParaRPr>
          </a:p>
          <a:p>
            <a:endParaRPr lang="zh-CN" altLang="en-US" dirty="0">
              <a:solidFill>
                <a:srgbClr val="381309"/>
              </a:solidFill>
            </a:endParaRPr>
          </a:p>
        </p:txBody>
      </p:sp>
      <p:graphicFrame>
        <p:nvGraphicFramePr>
          <p:cNvPr id="18" name="图表 17"/>
          <p:cNvGraphicFramePr/>
          <p:nvPr/>
        </p:nvGraphicFramePr>
        <p:xfrm>
          <a:off x="5552934" y="1289460"/>
          <a:ext cx="6199739" cy="5200851"/>
        </p:xfrm>
        <a:graphic>
          <a:graphicData uri="http://schemas.openxmlformats.org/drawingml/2006/chart">
            <c:chart xmlns:c="http://schemas.openxmlformats.org/drawingml/2006/chart" xmlns:r="http://schemas.openxmlformats.org/officeDocument/2006/relationships" r:id="rId1"/>
          </a:graphicData>
        </a:graphic>
      </p:graphicFrame>
      <p:sp>
        <p:nvSpPr>
          <p:cNvPr id="6" name="文本框 5"/>
          <p:cNvSpPr txBox="1"/>
          <p:nvPr/>
        </p:nvSpPr>
        <p:spPr>
          <a:xfrm>
            <a:off x="5446207" y="6611815"/>
            <a:ext cx="184731" cy="369332"/>
          </a:xfrm>
          <a:prstGeom prst="rect">
            <a:avLst/>
          </a:prstGeom>
          <a:noFill/>
        </p:spPr>
        <p:txBody>
          <a:bodyPr wrap="none" rtlCol="0">
            <a:spAutoFit/>
          </a:bodyPr>
          <a:lstStyle/>
          <a:p>
            <a:endParaRPr kumimoji="1" lang="zh-CN" altLang="en-US" dirty="0"/>
          </a:p>
        </p:txBody>
      </p:sp>
      <p:graphicFrame>
        <p:nvGraphicFramePr>
          <p:cNvPr id="15" name="图表 14"/>
          <p:cNvGraphicFramePr/>
          <p:nvPr/>
        </p:nvGraphicFramePr>
        <p:xfrm>
          <a:off x="728265" y="1610981"/>
          <a:ext cx="4357821" cy="4557247"/>
        </p:xfrm>
        <a:graphic>
          <a:graphicData uri="http://schemas.openxmlformats.org/drawingml/2006/chart">
            <c:chart xmlns:c="http://schemas.openxmlformats.org/drawingml/2006/chart" xmlns:r="http://schemas.openxmlformats.org/officeDocument/2006/relationships" r:id="rId2"/>
          </a:graphicData>
        </a:graphic>
      </p:graphicFrame>
      <p:grpSp>
        <p:nvGrpSpPr>
          <p:cNvPr id="19" name="组合 18"/>
          <p:cNvGrpSpPr/>
          <p:nvPr/>
        </p:nvGrpSpPr>
        <p:grpSpPr>
          <a:xfrm>
            <a:off x="3046095" y="474393"/>
            <a:ext cx="6099810" cy="584775"/>
            <a:chOff x="3449955" y="364490"/>
            <a:chExt cx="6099810" cy="584775"/>
          </a:xfrm>
        </p:grpSpPr>
        <p:sp>
          <p:nvSpPr>
            <p:cNvPr id="20" name="矩形 19"/>
            <p:cNvSpPr/>
            <p:nvPr/>
          </p:nvSpPr>
          <p:spPr>
            <a:xfrm>
              <a:off x="4766052" y="364490"/>
              <a:ext cx="3467616" cy="584775"/>
            </a:xfrm>
            <a:prstGeom prst="rect">
              <a:avLst/>
            </a:prstGeom>
          </p:spPr>
          <p:txBody>
            <a:bodyPr wrap="none">
              <a:spAutoFit/>
            </a:bodyPr>
            <a:lstStyle/>
            <a:p>
              <a:pPr algn="ctr"/>
              <a:r>
                <a:rPr lang="zh-CN" altLang="en-US" sz="3200" dirty="0">
                  <a:solidFill>
                    <a:srgbClr val="381309"/>
                  </a:solidFill>
                  <a:ea typeface="微软雅黑" panose="020B0503020204020204" charset="-122"/>
                  <a:sym typeface="+mn-ea"/>
                </a:rPr>
                <a:t>网络权益保护现状</a:t>
              </a:r>
              <a:endParaRPr lang="zh-CN" altLang="en-US" sz="3200" spc="300" dirty="0">
                <a:solidFill>
                  <a:srgbClr val="381309"/>
                </a:solidFill>
                <a:latin typeface="Century Gothic" panose="020B0502020202020204" pitchFamily="34" charset="0"/>
                <a:ea typeface="微软雅黑" panose="020B0503020204020204" charset="-122"/>
                <a:sym typeface="Century Gothic" panose="020B0502020202020204" pitchFamily="34" charset="0"/>
              </a:endParaRPr>
            </a:p>
          </p:txBody>
        </p:sp>
        <p:grpSp>
          <p:nvGrpSpPr>
            <p:cNvPr id="21" name="组合 20"/>
            <p:cNvGrpSpPr/>
            <p:nvPr/>
          </p:nvGrpSpPr>
          <p:grpSpPr>
            <a:xfrm>
              <a:off x="3449955" y="549275"/>
              <a:ext cx="508000" cy="264795"/>
              <a:chOff x="6947" y="1121"/>
              <a:chExt cx="800" cy="417"/>
            </a:xfrm>
          </p:grpSpPr>
          <p:sp>
            <p:nvSpPr>
              <p:cNvPr id="29" name="燕尾形 28"/>
              <p:cNvSpPr/>
              <p:nvPr/>
            </p:nvSpPr>
            <p:spPr>
              <a:xfrm>
                <a:off x="7361" y="1121"/>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燕尾形 29"/>
              <p:cNvSpPr/>
              <p:nvPr/>
            </p:nvSpPr>
            <p:spPr>
              <a:xfrm>
                <a:off x="6947" y="1130"/>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组合 24"/>
            <p:cNvGrpSpPr/>
            <p:nvPr/>
          </p:nvGrpSpPr>
          <p:grpSpPr>
            <a:xfrm flipH="1">
              <a:off x="9041765" y="543560"/>
              <a:ext cx="508000" cy="264795"/>
              <a:chOff x="6947" y="1121"/>
              <a:chExt cx="800" cy="417"/>
            </a:xfrm>
          </p:grpSpPr>
          <p:sp>
            <p:nvSpPr>
              <p:cNvPr id="27" name="燕尾形 26"/>
              <p:cNvSpPr/>
              <p:nvPr/>
            </p:nvSpPr>
            <p:spPr>
              <a:xfrm>
                <a:off x="7361" y="1121"/>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燕尾形 27"/>
              <p:cNvSpPr/>
              <p:nvPr/>
            </p:nvSpPr>
            <p:spPr>
              <a:xfrm>
                <a:off x="6947" y="1130"/>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1" name="文本框 30"/>
          <p:cNvSpPr txBox="1"/>
          <p:nvPr/>
        </p:nvSpPr>
        <p:spPr>
          <a:xfrm>
            <a:off x="1195705" y="5860415"/>
            <a:ext cx="3612515" cy="368300"/>
          </a:xfrm>
          <a:prstGeom prst="rect">
            <a:avLst/>
          </a:prstGeom>
          <a:noFill/>
        </p:spPr>
        <p:txBody>
          <a:bodyPr wrap="square">
            <a:spAutoFit/>
          </a:bodyPr>
          <a:lstStyle/>
          <a:p>
            <a:pPr algn="ctr"/>
            <a:r>
              <a:rPr lang="zh-CN" altLang="en-US" dirty="0">
                <a:solidFill>
                  <a:srgbClr val="381309"/>
                </a:solidFill>
              </a:rPr>
              <a:t>图</a:t>
            </a:r>
            <a:r>
              <a:rPr lang="en-US" altLang="zh-CN" dirty="0">
                <a:solidFill>
                  <a:srgbClr val="381309"/>
                </a:solidFill>
              </a:rPr>
              <a:t>2</a:t>
            </a:r>
            <a:r>
              <a:rPr lang="zh-CN" altLang="en-US" dirty="0">
                <a:solidFill>
                  <a:srgbClr val="381309"/>
                </a:solidFill>
              </a:rPr>
              <a:t> 未成年人对技术性措施的看法</a:t>
            </a:r>
            <a:endParaRPr lang="zh-CN" altLang="en-US" dirty="0">
              <a:solidFill>
                <a:srgbClr val="381309"/>
              </a:solidFill>
            </a:endParaRPr>
          </a:p>
        </p:txBody>
      </p:sp>
      <p:sp>
        <p:nvSpPr>
          <p:cNvPr id="32" name="文本框 31"/>
          <p:cNvSpPr txBox="1"/>
          <p:nvPr/>
        </p:nvSpPr>
        <p:spPr>
          <a:xfrm>
            <a:off x="5592445" y="6489700"/>
            <a:ext cx="6121400" cy="368300"/>
          </a:xfrm>
          <a:prstGeom prst="rect">
            <a:avLst/>
          </a:prstGeom>
          <a:noFill/>
        </p:spPr>
        <p:txBody>
          <a:bodyPr wrap="square">
            <a:spAutoFit/>
          </a:bodyPr>
          <a:lstStyle/>
          <a:p>
            <a:pPr algn="ctr"/>
            <a:r>
              <a:rPr lang="zh-CN" altLang="en-US" dirty="0">
                <a:solidFill>
                  <a:srgbClr val="381309"/>
                </a:solidFill>
              </a:rPr>
              <a:t>图</a:t>
            </a:r>
            <a:r>
              <a:rPr lang="en-US" altLang="zh-CN" dirty="0">
                <a:solidFill>
                  <a:srgbClr val="381309"/>
                </a:solidFill>
              </a:rPr>
              <a:t>3</a:t>
            </a:r>
            <a:r>
              <a:rPr lang="zh-CN" altLang="en-US" dirty="0">
                <a:solidFill>
                  <a:srgbClr val="381309"/>
                </a:solidFill>
              </a:rPr>
              <a:t> 公众认为引导和管理未成年人上网时应采取的措施</a:t>
            </a:r>
            <a:endParaRPr lang="zh-CN" altLang="en-US" dirty="0">
              <a:solidFill>
                <a:srgbClr val="381309"/>
              </a:solidFill>
            </a:endParaRPr>
          </a:p>
        </p:txBody>
      </p:sp>
      <p:sp>
        <p:nvSpPr>
          <p:cNvPr id="16" name="文本框 15"/>
          <p:cNvSpPr txBox="1"/>
          <p:nvPr/>
        </p:nvSpPr>
        <p:spPr>
          <a:xfrm>
            <a:off x="5945351" y="1059168"/>
            <a:ext cx="5607826" cy="369332"/>
          </a:xfrm>
          <a:prstGeom prst="rect">
            <a:avLst/>
          </a:prstGeom>
          <a:noFill/>
        </p:spPr>
        <p:txBody>
          <a:bodyPr wrap="square" rtlCol="0">
            <a:spAutoFit/>
          </a:bodyPr>
          <a:lstStyle/>
          <a:p>
            <a:pPr marL="342900" indent="-342900">
              <a:buFont typeface="Wingdings" panose="05000000000000000000" pitchFamily="2" charset="2"/>
              <a:buChar char="ü"/>
            </a:pPr>
            <a:r>
              <a:rPr lang="zh-CN" altLang="en-US" dirty="0">
                <a:solidFill>
                  <a:srgbClr val="381309"/>
                </a:solidFill>
              </a:rPr>
              <a:t>对未成年人上网的限制多于引导，限制</a:t>
            </a:r>
            <a:r>
              <a:rPr lang="en-US" altLang="zh-CN" dirty="0">
                <a:solidFill>
                  <a:srgbClr val="381309"/>
                </a:solidFill>
              </a:rPr>
              <a:t>&gt;</a:t>
            </a:r>
            <a:r>
              <a:rPr lang="zh-CN" altLang="en-US" dirty="0">
                <a:solidFill>
                  <a:srgbClr val="381309"/>
                </a:solidFill>
              </a:rPr>
              <a:t>技术</a:t>
            </a:r>
            <a:r>
              <a:rPr lang="en-US" altLang="zh-CN" dirty="0">
                <a:solidFill>
                  <a:srgbClr val="381309"/>
                </a:solidFill>
              </a:rPr>
              <a:t>&gt;</a:t>
            </a:r>
            <a:r>
              <a:rPr lang="zh-CN" altLang="en-US" dirty="0">
                <a:solidFill>
                  <a:srgbClr val="381309"/>
                </a:solidFill>
              </a:rPr>
              <a:t>保护</a:t>
            </a:r>
            <a:endParaRPr lang="zh-CN" altLang="en-US" dirty="0">
              <a:solidFill>
                <a:srgbClr val="381309"/>
              </a:solidFill>
            </a:endParaRPr>
          </a:p>
        </p:txBody>
      </p:sp>
      <p:grpSp>
        <p:nvGrpSpPr>
          <p:cNvPr id="17" name="组合 16"/>
          <p:cNvGrpSpPr/>
          <p:nvPr/>
        </p:nvGrpSpPr>
        <p:grpSpPr>
          <a:xfrm>
            <a:off x="187325" y="-75108"/>
            <a:ext cx="11957933" cy="919480"/>
            <a:chOff x="187325" y="-75108"/>
            <a:chExt cx="11957933" cy="919480"/>
          </a:xfrm>
        </p:grpSpPr>
        <p:sp>
          <p:nvSpPr>
            <p:cNvPr id="22" name="文本框 21"/>
            <p:cNvSpPr txBox="1"/>
            <p:nvPr/>
          </p:nvSpPr>
          <p:spPr>
            <a:xfrm>
              <a:off x="728345" y="253827"/>
              <a:ext cx="3528000" cy="261610"/>
            </a:xfrm>
            <a:prstGeom prst="rect">
              <a:avLst/>
            </a:prstGeom>
            <a:noFill/>
          </p:spPr>
          <p:txBody>
            <a:bodyPr wrap="square" rtlCol="0">
              <a:spAutoFit/>
            </a:bodyPr>
            <a:lstStyle/>
            <a:p>
              <a:pPr algn="dist"/>
              <a:r>
                <a:rPr kumimoji="1" lang="zh-CN" altLang="en-US" sz="1100" dirty="0"/>
                <a:t>网络</a:t>
              </a:r>
              <a:r>
                <a:rPr kumimoji="1" lang="zh-CN" altLang="en-US" sz="1100" dirty="0">
                  <a:latin typeface="黑体" panose="02010609060101010101" charset="-122"/>
                  <a:ea typeface="黑体" panose="02010609060101010101" charset="-122"/>
                </a:rPr>
                <a:t>安全</a:t>
              </a:r>
              <a:r>
                <a:rPr kumimoji="1" lang="zh-CN" altLang="en-US" sz="1100" dirty="0"/>
                <a:t>为人民 网络安全靠人民</a:t>
              </a:r>
              <a:endParaRPr kumimoji="1" lang="zh-CN" altLang="en-US" sz="1100" dirty="0"/>
            </a:p>
          </p:txBody>
        </p:sp>
        <p:pic>
          <p:nvPicPr>
            <p:cNvPr id="24" name="图片 23" descr="调查活动logo"/>
            <p:cNvPicPr>
              <a:picLocks noChangeAspect="1"/>
            </p:cNvPicPr>
            <p:nvPr/>
          </p:nvPicPr>
          <p:blipFill>
            <a:blip r:embed="rId3"/>
            <a:stretch>
              <a:fillRect/>
            </a:stretch>
          </p:blipFill>
          <p:spPr>
            <a:xfrm>
              <a:off x="187325" y="162560"/>
              <a:ext cx="465455" cy="465455"/>
            </a:xfrm>
            <a:prstGeom prst="rect">
              <a:avLst/>
            </a:prstGeom>
          </p:spPr>
        </p:pic>
        <p:pic>
          <p:nvPicPr>
            <p:cNvPr id="26" name="图片 25" descr="发布周3"/>
            <p:cNvPicPr>
              <a:picLocks noChangeAspect="1"/>
            </p:cNvPicPr>
            <p:nvPr/>
          </p:nvPicPr>
          <p:blipFill>
            <a:blip r:embed="rId4"/>
            <a:srcRect l="30810" r="28271" b="17461"/>
            <a:stretch>
              <a:fillRect/>
            </a:stretch>
          </p:blipFill>
          <p:spPr>
            <a:xfrm>
              <a:off x="10773658" y="-63043"/>
              <a:ext cx="593725" cy="846455"/>
            </a:xfrm>
            <a:prstGeom prst="rect">
              <a:avLst/>
            </a:prstGeom>
          </p:spPr>
        </p:pic>
        <p:pic>
          <p:nvPicPr>
            <p:cNvPr id="33" name="图片 32" descr="发布周1"/>
            <p:cNvPicPr>
              <a:picLocks noChangeAspect="1"/>
            </p:cNvPicPr>
            <p:nvPr/>
          </p:nvPicPr>
          <p:blipFill>
            <a:blip r:embed="rId5"/>
            <a:srcRect l="28837" r="24397" b="16204"/>
            <a:stretch>
              <a:fillRect/>
            </a:stretch>
          </p:blipFill>
          <p:spPr>
            <a:xfrm>
              <a:off x="11442948" y="-75108"/>
              <a:ext cx="702310" cy="919480"/>
            </a:xfrm>
            <a:prstGeom prst="rect">
              <a:avLst/>
            </a:prstGeom>
          </p:spPr>
        </p:pic>
      </p:grpSp>
      <p:sp>
        <p:nvSpPr>
          <p:cNvPr id="3" name="文本框 2"/>
          <p:cNvSpPr txBox="1"/>
          <p:nvPr/>
        </p:nvSpPr>
        <p:spPr>
          <a:xfrm>
            <a:off x="652780" y="6214745"/>
            <a:ext cx="2547620" cy="275590"/>
          </a:xfrm>
          <a:prstGeom prst="rect">
            <a:avLst/>
          </a:prstGeom>
          <a:noFill/>
        </p:spPr>
        <p:txBody>
          <a:bodyPr wrap="square">
            <a:spAutoFit/>
          </a:bodyPr>
          <a:p>
            <a:pPr algn="ctr"/>
            <a:r>
              <a:rPr lang="en-US" sz="1200" dirty="0">
                <a:solidFill>
                  <a:srgbClr val="381309"/>
                </a:solidFill>
              </a:rPr>
              <a:t>*</a:t>
            </a:r>
            <a:r>
              <a:rPr lang="zh-CN" altLang="en-US" sz="1200" dirty="0">
                <a:solidFill>
                  <a:srgbClr val="381309"/>
                </a:solidFill>
              </a:rPr>
              <a:t>数据为综合分析得分</a:t>
            </a:r>
            <a:endParaRPr lang="zh-CN" altLang="en-US" sz="1200" dirty="0">
              <a:solidFill>
                <a:srgbClr val="381309"/>
              </a:solidFill>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47340" y="1391441"/>
            <a:ext cx="10697320" cy="753964"/>
          </a:xfrm>
        </p:spPr>
        <p:txBody>
          <a:bodyPr>
            <a:normAutofit/>
          </a:bodyPr>
          <a:lstStyle/>
          <a:p>
            <a:pPr algn="ctr">
              <a:lnSpc>
                <a:spcPct val="150000"/>
              </a:lnSpc>
              <a:buFont typeface="Wingdings" panose="05000000000000000000" pitchFamily="2" charset="2"/>
              <a:buChar char="ü"/>
            </a:pPr>
            <a:r>
              <a:rPr lang="zh-CN" altLang="en-US" sz="2000" dirty="0">
                <a:solidFill>
                  <a:srgbClr val="381309"/>
                </a:solidFill>
                <a:latin typeface="+mn-ea"/>
              </a:rPr>
              <a:t>受教育程度影响上网引导管理方式偏好</a:t>
            </a:r>
            <a:endParaRPr lang="en-US" altLang="zh-CN" sz="2000" dirty="0">
              <a:solidFill>
                <a:srgbClr val="381309"/>
              </a:solidFill>
              <a:latin typeface="+mn-ea"/>
            </a:endParaRPr>
          </a:p>
        </p:txBody>
      </p:sp>
      <p:pic>
        <p:nvPicPr>
          <p:cNvPr id="13" name="图片 12" descr="C:\Users\48\Desktop\引导管理措施.png"/>
          <p:cNvPicPr/>
          <p:nvPr/>
        </p:nvPicPr>
        <p:blipFill>
          <a:blip r:embed="rId1" cstate="print"/>
          <a:srcRect l="14467" t="28210" r="15009" b="27306"/>
          <a:stretch>
            <a:fillRect/>
          </a:stretch>
        </p:blipFill>
        <p:spPr>
          <a:xfrm>
            <a:off x="3851910" y="2505710"/>
            <a:ext cx="5017135" cy="3031490"/>
          </a:xfrm>
          <a:prstGeom prst="rect">
            <a:avLst/>
          </a:prstGeom>
          <a:noFill/>
          <a:ln w="9525">
            <a:solidFill>
              <a:schemeClr val="bg2">
                <a:lumMod val="50000"/>
              </a:schemeClr>
            </a:solidFill>
            <a:miter lim="800000"/>
            <a:headEnd/>
            <a:tailEnd/>
          </a:ln>
        </p:spPr>
      </p:pic>
      <p:grpSp>
        <p:nvGrpSpPr>
          <p:cNvPr id="31" name="组合 30"/>
          <p:cNvGrpSpPr/>
          <p:nvPr/>
        </p:nvGrpSpPr>
        <p:grpSpPr>
          <a:xfrm>
            <a:off x="1280192" y="2843361"/>
            <a:ext cx="9711808" cy="3392583"/>
            <a:chOff x="1633466" y="2545858"/>
            <a:chExt cx="9550088" cy="3004044"/>
          </a:xfrm>
        </p:grpSpPr>
        <p:grpSp>
          <p:nvGrpSpPr>
            <p:cNvPr id="28" name="组合 27"/>
            <p:cNvGrpSpPr/>
            <p:nvPr/>
          </p:nvGrpSpPr>
          <p:grpSpPr>
            <a:xfrm>
              <a:off x="1633466" y="2546087"/>
              <a:ext cx="2009118" cy="3003815"/>
              <a:chOff x="1633466" y="2546087"/>
              <a:chExt cx="2009118" cy="3003815"/>
            </a:xfrm>
          </p:grpSpPr>
          <p:sp>
            <p:nvSpPr>
              <p:cNvPr id="15" name="文本框 14"/>
              <p:cNvSpPr txBox="1"/>
              <p:nvPr/>
            </p:nvSpPr>
            <p:spPr>
              <a:xfrm>
                <a:off x="1633466" y="3429000"/>
                <a:ext cx="2009118" cy="2120902"/>
              </a:xfrm>
              <a:prstGeom prst="rect">
                <a:avLst/>
              </a:prstGeom>
              <a:noFill/>
            </p:spPr>
            <p:txBody>
              <a:bodyPr wrap="square">
                <a:spAutoFit/>
              </a:bodyPr>
              <a:lstStyle/>
              <a:p>
                <a:pPr algn="ctr"/>
                <a:r>
                  <a:rPr lang="zh-CN" altLang="en-US" sz="1800" dirty="0">
                    <a:solidFill>
                      <a:srgbClr val="371209"/>
                    </a:solidFill>
                    <a:latin typeface="+mj-ea"/>
                    <a:ea typeface="+mj-ea"/>
                  </a:rPr>
                  <a:t>高学历群体</a:t>
                </a:r>
                <a:endParaRPr lang="en-US" altLang="zh-CN" sz="1800" dirty="0">
                  <a:solidFill>
                    <a:srgbClr val="371209"/>
                  </a:solidFill>
                  <a:latin typeface="+mj-ea"/>
                  <a:ea typeface="+mj-ea"/>
                </a:endParaRPr>
              </a:p>
              <a:p>
                <a:pPr algn="ctr"/>
                <a:endParaRPr lang="en-US" altLang="zh-CN" sz="1800" dirty="0">
                  <a:solidFill>
                    <a:srgbClr val="371209"/>
                  </a:solidFill>
                  <a:latin typeface="+mj-ea"/>
                  <a:ea typeface="+mj-ea"/>
                </a:endParaRPr>
              </a:p>
              <a:p>
                <a:pPr algn="ctr"/>
                <a:endParaRPr lang="en-US" altLang="zh-CN" dirty="0">
                  <a:solidFill>
                    <a:srgbClr val="371209"/>
                  </a:solidFill>
                  <a:latin typeface="+mj-ea"/>
                  <a:ea typeface="+mj-ea"/>
                </a:endParaRPr>
              </a:p>
              <a:p>
                <a:pPr algn="ctr">
                  <a:lnSpc>
                    <a:spcPct val="150000"/>
                  </a:lnSpc>
                </a:pPr>
                <a:endParaRPr lang="en-US" altLang="zh-CN" sz="1800" dirty="0">
                  <a:solidFill>
                    <a:srgbClr val="371209"/>
                  </a:solidFill>
                  <a:latin typeface="+mj-ea"/>
                  <a:ea typeface="+mj-ea"/>
                </a:endParaRPr>
              </a:p>
              <a:p>
                <a:pPr algn="ctr">
                  <a:lnSpc>
                    <a:spcPct val="150000"/>
                  </a:lnSpc>
                </a:pPr>
                <a:r>
                  <a:rPr lang="zh-CN" altLang="en-US" sz="1800" dirty="0">
                    <a:solidFill>
                      <a:srgbClr val="371209"/>
                    </a:solidFill>
                    <a:latin typeface="+mj-ea"/>
                    <a:ea typeface="+mj-ea"/>
                  </a:rPr>
                  <a:t>技术性措施</a:t>
                </a:r>
                <a:endParaRPr lang="en-US" altLang="zh-CN" sz="1800" dirty="0">
                  <a:solidFill>
                    <a:srgbClr val="371209"/>
                  </a:solidFill>
                  <a:latin typeface="+mj-ea"/>
                  <a:ea typeface="+mj-ea"/>
                </a:endParaRPr>
              </a:p>
              <a:p>
                <a:pPr algn="ctr">
                  <a:lnSpc>
                    <a:spcPct val="150000"/>
                  </a:lnSpc>
                </a:pPr>
                <a:r>
                  <a:rPr lang="zh-CN" altLang="en-US" sz="1800" dirty="0">
                    <a:solidFill>
                      <a:srgbClr val="371209"/>
                    </a:solidFill>
                    <a:latin typeface="+mj-ea"/>
                    <a:ea typeface="+mj-ea"/>
                  </a:rPr>
                  <a:t>保护性措施</a:t>
                </a:r>
                <a:endParaRPr lang="en-US" altLang="zh-CN" sz="1800" dirty="0">
                  <a:solidFill>
                    <a:srgbClr val="371209"/>
                  </a:solidFill>
                  <a:latin typeface="+mj-ea"/>
                  <a:ea typeface="+mj-ea"/>
                </a:endParaRPr>
              </a:p>
            </p:txBody>
          </p:sp>
          <p:pic>
            <p:nvPicPr>
              <p:cNvPr id="23" name="图形 22" descr="毕业帽"/>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80825" y="2546087"/>
                <a:ext cx="914400" cy="914400"/>
              </a:xfrm>
              <a:prstGeom prst="rect">
                <a:avLst/>
              </a:prstGeom>
            </p:spPr>
          </p:pic>
          <p:pic>
            <p:nvPicPr>
              <p:cNvPr id="27" name="图形 26" descr="线箭头平直"/>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2377849" y="3963054"/>
                <a:ext cx="520353" cy="663376"/>
              </a:xfrm>
              <a:prstGeom prst="rect">
                <a:avLst/>
              </a:prstGeom>
            </p:spPr>
          </p:pic>
        </p:grpSp>
        <p:grpSp>
          <p:nvGrpSpPr>
            <p:cNvPr id="30" name="组合 29"/>
            <p:cNvGrpSpPr/>
            <p:nvPr/>
          </p:nvGrpSpPr>
          <p:grpSpPr>
            <a:xfrm>
              <a:off x="9427210" y="2545858"/>
              <a:ext cx="1756344" cy="2777007"/>
              <a:chOff x="9427210" y="2545858"/>
              <a:chExt cx="1756344" cy="2777007"/>
            </a:xfrm>
          </p:grpSpPr>
          <p:sp>
            <p:nvSpPr>
              <p:cNvPr id="17" name="文本框 16"/>
              <p:cNvSpPr txBox="1"/>
              <p:nvPr/>
            </p:nvSpPr>
            <p:spPr>
              <a:xfrm>
                <a:off x="9427210" y="3567500"/>
                <a:ext cx="1756344" cy="1755365"/>
              </a:xfrm>
              <a:prstGeom prst="rect">
                <a:avLst/>
              </a:prstGeom>
              <a:noFill/>
            </p:spPr>
            <p:txBody>
              <a:bodyPr wrap="square">
                <a:spAutoFit/>
              </a:bodyPr>
              <a:lstStyle/>
              <a:p>
                <a:pPr algn="ctr"/>
                <a:r>
                  <a:rPr lang="zh-CN" altLang="en-US" sz="1800" dirty="0">
                    <a:solidFill>
                      <a:srgbClr val="371209"/>
                    </a:solidFill>
                    <a:latin typeface="微软雅黑" panose="020B0503020204020204" charset="-122"/>
                    <a:ea typeface="微软雅黑" panose="020B0503020204020204" charset="-122"/>
                  </a:rPr>
                  <a:t>低学历群体</a:t>
                </a:r>
                <a:endParaRPr lang="en-US" altLang="zh-CN" sz="1800" dirty="0">
                  <a:solidFill>
                    <a:srgbClr val="371209"/>
                  </a:solidFill>
                  <a:latin typeface="微软雅黑" panose="020B0503020204020204" charset="-122"/>
                  <a:ea typeface="微软雅黑" panose="020B0503020204020204" charset="-122"/>
                </a:endParaRPr>
              </a:p>
              <a:p>
                <a:pPr algn="ctr"/>
                <a:endParaRPr lang="en-US" altLang="zh-CN" sz="1800" dirty="0">
                  <a:solidFill>
                    <a:srgbClr val="371209"/>
                  </a:solidFill>
                  <a:latin typeface="微软雅黑" panose="020B0503020204020204" charset="-122"/>
                  <a:ea typeface="微软雅黑" panose="020B0503020204020204" charset="-122"/>
                </a:endParaRPr>
              </a:p>
              <a:p>
                <a:pPr algn="ctr"/>
                <a:endParaRPr lang="en-US" altLang="zh-CN" dirty="0">
                  <a:solidFill>
                    <a:srgbClr val="371209"/>
                  </a:solidFill>
                  <a:latin typeface="微软雅黑" panose="020B0503020204020204" charset="-122"/>
                  <a:ea typeface="微软雅黑" panose="020B0503020204020204" charset="-122"/>
                </a:endParaRPr>
              </a:p>
              <a:p>
                <a:pPr algn="ctr"/>
                <a:endParaRPr lang="en-US" altLang="zh-CN" dirty="0">
                  <a:solidFill>
                    <a:srgbClr val="371209"/>
                  </a:solidFill>
                  <a:latin typeface="微软雅黑" panose="020B0503020204020204" charset="-122"/>
                  <a:ea typeface="微软雅黑" panose="020B0503020204020204" charset="-122"/>
                </a:endParaRPr>
              </a:p>
              <a:p>
                <a:pPr algn="ctr">
                  <a:lnSpc>
                    <a:spcPct val="150000"/>
                  </a:lnSpc>
                </a:pPr>
                <a:r>
                  <a:rPr lang="zh-CN" altLang="en-US" dirty="0">
                    <a:solidFill>
                      <a:srgbClr val="371209"/>
                    </a:solidFill>
                    <a:latin typeface="微软雅黑" panose="020B0503020204020204" charset="-122"/>
                    <a:ea typeface="微软雅黑" panose="020B0503020204020204" charset="-122"/>
                  </a:rPr>
                  <a:t>对</a:t>
                </a:r>
                <a:r>
                  <a:rPr lang="zh-CN" altLang="en-US" sz="1800" dirty="0">
                    <a:solidFill>
                      <a:srgbClr val="371209"/>
                    </a:solidFill>
                    <a:latin typeface="微软雅黑" panose="020B0503020204020204" charset="-122"/>
                    <a:ea typeface="微软雅黑" panose="020B0503020204020204" charset="-122"/>
                  </a:rPr>
                  <a:t>网络使用设置限制条件</a:t>
                </a:r>
                <a:endParaRPr lang="zh-CN" altLang="en-US" sz="1800" dirty="0">
                  <a:solidFill>
                    <a:srgbClr val="371209"/>
                  </a:solidFill>
                  <a:latin typeface="微软雅黑" panose="020B0503020204020204" charset="-122"/>
                  <a:ea typeface="微软雅黑" panose="020B0503020204020204" charset="-122"/>
                </a:endParaRPr>
              </a:p>
            </p:txBody>
          </p:sp>
          <p:pic>
            <p:nvPicPr>
              <p:cNvPr id="25" name="图形 24" descr="强盗"/>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750413" y="2545858"/>
                <a:ext cx="883142" cy="883142"/>
              </a:xfrm>
              <a:prstGeom prst="rect">
                <a:avLst/>
              </a:prstGeom>
            </p:spPr>
          </p:pic>
          <p:pic>
            <p:nvPicPr>
              <p:cNvPr id="29" name="图形 28" descr="线箭头平直"/>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9966670" y="3966836"/>
                <a:ext cx="520353" cy="663376"/>
              </a:xfrm>
              <a:prstGeom prst="rect">
                <a:avLst/>
              </a:prstGeom>
            </p:spPr>
          </p:pic>
        </p:grpSp>
      </p:grpSp>
      <p:sp>
        <p:nvSpPr>
          <p:cNvPr id="34" name="文本框 33"/>
          <p:cNvSpPr txBox="1"/>
          <p:nvPr/>
        </p:nvSpPr>
        <p:spPr>
          <a:xfrm>
            <a:off x="3418840" y="5624195"/>
            <a:ext cx="5883275" cy="368300"/>
          </a:xfrm>
          <a:prstGeom prst="rect">
            <a:avLst/>
          </a:prstGeom>
          <a:noFill/>
        </p:spPr>
        <p:txBody>
          <a:bodyPr wrap="square">
            <a:spAutoFit/>
          </a:bodyPr>
          <a:lstStyle/>
          <a:p>
            <a:pPr algn="ctr"/>
            <a:r>
              <a:rPr lang="zh-CN" altLang="en-US" dirty="0">
                <a:solidFill>
                  <a:srgbClr val="371209"/>
                </a:solidFill>
                <a:latin typeface="+mj-ea"/>
                <a:ea typeface="+mj-ea"/>
              </a:rPr>
              <a:t>图</a:t>
            </a:r>
            <a:r>
              <a:rPr lang="en-US" altLang="zh-CN" dirty="0">
                <a:solidFill>
                  <a:srgbClr val="371209"/>
                </a:solidFill>
                <a:latin typeface="+mj-ea"/>
                <a:ea typeface="+mj-ea"/>
              </a:rPr>
              <a:t>4</a:t>
            </a:r>
            <a:r>
              <a:rPr lang="zh-CN" altLang="en-US" dirty="0">
                <a:solidFill>
                  <a:srgbClr val="371209"/>
                </a:solidFill>
                <a:latin typeface="+mj-ea"/>
                <a:ea typeface="+mj-ea"/>
              </a:rPr>
              <a:t> 公众认为引导管理未成年人上网应采取的措施</a:t>
            </a:r>
            <a:endParaRPr lang="zh-CN" altLang="en-US" dirty="0">
              <a:solidFill>
                <a:srgbClr val="371209"/>
              </a:solidFill>
              <a:latin typeface="+mj-ea"/>
              <a:ea typeface="+mj-ea"/>
            </a:endParaRPr>
          </a:p>
        </p:txBody>
      </p:sp>
      <p:grpSp>
        <p:nvGrpSpPr>
          <p:cNvPr id="22" name="组合 21"/>
          <p:cNvGrpSpPr/>
          <p:nvPr/>
        </p:nvGrpSpPr>
        <p:grpSpPr>
          <a:xfrm>
            <a:off x="187325" y="-75108"/>
            <a:ext cx="11957933" cy="919480"/>
            <a:chOff x="187325" y="-75108"/>
            <a:chExt cx="11957933" cy="919480"/>
          </a:xfrm>
        </p:grpSpPr>
        <p:sp>
          <p:nvSpPr>
            <p:cNvPr id="24" name="文本框 23"/>
            <p:cNvSpPr txBox="1"/>
            <p:nvPr/>
          </p:nvSpPr>
          <p:spPr>
            <a:xfrm>
              <a:off x="728345" y="253827"/>
              <a:ext cx="3528000" cy="261610"/>
            </a:xfrm>
            <a:prstGeom prst="rect">
              <a:avLst/>
            </a:prstGeom>
            <a:noFill/>
          </p:spPr>
          <p:txBody>
            <a:bodyPr wrap="square" rtlCol="0">
              <a:spAutoFit/>
            </a:bodyPr>
            <a:lstStyle/>
            <a:p>
              <a:pPr algn="dist"/>
              <a:r>
                <a:rPr kumimoji="1" lang="zh-CN" altLang="en-US" sz="1100" dirty="0"/>
                <a:t>网络</a:t>
              </a:r>
              <a:r>
                <a:rPr kumimoji="1" lang="zh-CN" altLang="en-US" sz="1100" dirty="0">
                  <a:latin typeface="黑体" panose="02010609060101010101" charset="-122"/>
                  <a:ea typeface="黑体" panose="02010609060101010101" charset="-122"/>
                </a:rPr>
                <a:t>安全</a:t>
              </a:r>
              <a:r>
                <a:rPr kumimoji="1" lang="zh-CN" altLang="en-US" sz="1100" dirty="0"/>
                <a:t>为人民 网络安全靠人民</a:t>
              </a:r>
              <a:endParaRPr kumimoji="1" lang="zh-CN" altLang="en-US" sz="1100" dirty="0"/>
            </a:p>
          </p:txBody>
        </p:sp>
        <p:pic>
          <p:nvPicPr>
            <p:cNvPr id="32" name="图片 31" descr="调查活动logo"/>
            <p:cNvPicPr>
              <a:picLocks noChangeAspect="1"/>
            </p:cNvPicPr>
            <p:nvPr/>
          </p:nvPicPr>
          <p:blipFill>
            <a:blip r:embed="rId8"/>
            <a:stretch>
              <a:fillRect/>
            </a:stretch>
          </p:blipFill>
          <p:spPr>
            <a:xfrm>
              <a:off x="187325" y="162560"/>
              <a:ext cx="465455" cy="465455"/>
            </a:xfrm>
            <a:prstGeom prst="rect">
              <a:avLst/>
            </a:prstGeom>
          </p:spPr>
        </p:pic>
        <p:pic>
          <p:nvPicPr>
            <p:cNvPr id="33" name="图片 32" descr="发布周3"/>
            <p:cNvPicPr>
              <a:picLocks noChangeAspect="1"/>
            </p:cNvPicPr>
            <p:nvPr/>
          </p:nvPicPr>
          <p:blipFill>
            <a:blip r:embed="rId9"/>
            <a:srcRect l="30810" r="28271" b="17461"/>
            <a:stretch>
              <a:fillRect/>
            </a:stretch>
          </p:blipFill>
          <p:spPr>
            <a:xfrm>
              <a:off x="10773658" y="-63043"/>
              <a:ext cx="593725" cy="846455"/>
            </a:xfrm>
            <a:prstGeom prst="rect">
              <a:avLst/>
            </a:prstGeom>
          </p:spPr>
        </p:pic>
        <p:pic>
          <p:nvPicPr>
            <p:cNvPr id="35" name="图片 34" descr="发布周1"/>
            <p:cNvPicPr>
              <a:picLocks noChangeAspect="1"/>
            </p:cNvPicPr>
            <p:nvPr/>
          </p:nvPicPr>
          <p:blipFill>
            <a:blip r:embed="rId10"/>
            <a:srcRect l="28837" r="24397" b="16204"/>
            <a:stretch>
              <a:fillRect/>
            </a:stretch>
          </p:blipFill>
          <p:spPr>
            <a:xfrm>
              <a:off x="11442948" y="-75108"/>
              <a:ext cx="702310" cy="919480"/>
            </a:xfrm>
            <a:prstGeom prst="rect">
              <a:avLst/>
            </a:prstGeom>
          </p:spPr>
        </p:pic>
      </p:grpSp>
      <p:grpSp>
        <p:nvGrpSpPr>
          <p:cNvPr id="44" name="组合 43"/>
          <p:cNvGrpSpPr/>
          <p:nvPr/>
        </p:nvGrpSpPr>
        <p:grpSpPr>
          <a:xfrm>
            <a:off x="3046095" y="626513"/>
            <a:ext cx="6099810" cy="584775"/>
            <a:chOff x="3449955" y="364490"/>
            <a:chExt cx="6099810" cy="584775"/>
          </a:xfrm>
        </p:grpSpPr>
        <p:sp>
          <p:nvSpPr>
            <p:cNvPr id="45" name="矩形 44"/>
            <p:cNvSpPr/>
            <p:nvPr/>
          </p:nvSpPr>
          <p:spPr>
            <a:xfrm>
              <a:off x="4766052" y="364490"/>
              <a:ext cx="3467616" cy="584775"/>
            </a:xfrm>
            <a:prstGeom prst="rect">
              <a:avLst/>
            </a:prstGeom>
          </p:spPr>
          <p:txBody>
            <a:bodyPr wrap="none">
              <a:spAutoFit/>
            </a:bodyPr>
            <a:lstStyle/>
            <a:p>
              <a:pPr algn="ctr"/>
              <a:r>
                <a:rPr lang="zh-CN" altLang="en-US" sz="3200" dirty="0">
                  <a:solidFill>
                    <a:srgbClr val="381309"/>
                  </a:solidFill>
                  <a:ea typeface="微软雅黑" panose="020B0503020204020204" charset="-122"/>
                  <a:sym typeface="+mn-ea"/>
                </a:rPr>
                <a:t>网络权益保护现状</a:t>
              </a:r>
              <a:endParaRPr lang="zh-CN" altLang="en-US" sz="3200" spc="300" dirty="0">
                <a:solidFill>
                  <a:srgbClr val="381309"/>
                </a:solidFill>
                <a:latin typeface="Century Gothic" panose="020B0502020202020204" pitchFamily="34" charset="0"/>
                <a:ea typeface="微软雅黑" panose="020B0503020204020204" charset="-122"/>
                <a:sym typeface="Century Gothic" panose="020B0502020202020204" pitchFamily="34" charset="0"/>
              </a:endParaRPr>
            </a:p>
          </p:txBody>
        </p:sp>
        <p:grpSp>
          <p:nvGrpSpPr>
            <p:cNvPr id="46" name="组合 45"/>
            <p:cNvGrpSpPr/>
            <p:nvPr/>
          </p:nvGrpSpPr>
          <p:grpSpPr>
            <a:xfrm>
              <a:off x="3449955" y="549275"/>
              <a:ext cx="508000" cy="264795"/>
              <a:chOff x="6947" y="1121"/>
              <a:chExt cx="800" cy="417"/>
            </a:xfrm>
          </p:grpSpPr>
          <p:sp>
            <p:nvSpPr>
              <p:cNvPr id="50" name="燕尾形 49"/>
              <p:cNvSpPr/>
              <p:nvPr/>
            </p:nvSpPr>
            <p:spPr>
              <a:xfrm>
                <a:off x="7361" y="1121"/>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燕尾形 50"/>
              <p:cNvSpPr/>
              <p:nvPr/>
            </p:nvSpPr>
            <p:spPr>
              <a:xfrm>
                <a:off x="6947" y="1130"/>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7" name="组合 46"/>
            <p:cNvGrpSpPr/>
            <p:nvPr/>
          </p:nvGrpSpPr>
          <p:grpSpPr>
            <a:xfrm flipH="1">
              <a:off x="9041765" y="543560"/>
              <a:ext cx="508000" cy="264795"/>
              <a:chOff x="6947" y="1121"/>
              <a:chExt cx="800" cy="417"/>
            </a:xfrm>
          </p:grpSpPr>
          <p:sp>
            <p:nvSpPr>
              <p:cNvPr id="48" name="燕尾形 47"/>
              <p:cNvSpPr/>
              <p:nvPr/>
            </p:nvSpPr>
            <p:spPr>
              <a:xfrm>
                <a:off x="7361" y="1121"/>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燕尾形 48"/>
              <p:cNvSpPr/>
              <p:nvPr/>
            </p:nvSpPr>
            <p:spPr>
              <a:xfrm>
                <a:off x="6947" y="1130"/>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1">
            <a:alphaModFix amt="50000"/>
          </a:blip>
          <a:tile tx="0" ty="0" sx="100000" sy="100000" flip="none" algn="tl"/>
        </a:blipFill>
        <a:effectLst/>
      </p:bgPr>
    </p:bg>
    <p:spTree>
      <p:nvGrpSpPr>
        <p:cNvPr id="1" name=""/>
        <p:cNvGrpSpPr/>
        <p:nvPr/>
      </p:nvGrpSpPr>
      <p:grpSpPr>
        <a:xfrm>
          <a:off x="0" y="0"/>
          <a:ext cx="0" cy="0"/>
          <a:chOff x="0" y="0"/>
          <a:chExt cx="0" cy="0"/>
        </a:xfrm>
      </p:grpSpPr>
      <p:pic>
        <p:nvPicPr>
          <p:cNvPr id="14" name="图片 13" descr="f4b1c320bb7adbe4890e4dd8520159da"/>
          <p:cNvPicPr>
            <a:picLocks noChangeAspect="1"/>
          </p:cNvPicPr>
          <p:nvPr/>
        </p:nvPicPr>
        <p:blipFill>
          <a:blip r:embed="rId2"/>
          <a:srcRect l="5737" t="8070" r="9856" b="6354"/>
          <a:stretch>
            <a:fillRect/>
          </a:stretch>
        </p:blipFill>
        <p:spPr>
          <a:xfrm rot="16200000">
            <a:off x="961390" y="647065"/>
            <a:ext cx="4295775" cy="5393690"/>
          </a:xfrm>
          <a:prstGeom prst="rect">
            <a:avLst/>
          </a:prstGeom>
        </p:spPr>
      </p:pic>
      <p:grpSp>
        <p:nvGrpSpPr>
          <p:cNvPr id="2" name="组合 1"/>
          <p:cNvGrpSpPr/>
          <p:nvPr/>
        </p:nvGrpSpPr>
        <p:grpSpPr>
          <a:xfrm>
            <a:off x="6069965" y="1890395"/>
            <a:ext cx="5168900" cy="2558415"/>
            <a:chOff x="9887" y="2977"/>
            <a:chExt cx="8140" cy="4029"/>
          </a:xfrm>
        </p:grpSpPr>
        <p:sp>
          <p:nvSpPr>
            <p:cNvPr id="22" name="文本框 22"/>
            <p:cNvSpPr>
              <a:spLocks noChangeArrowheads="1"/>
            </p:cNvSpPr>
            <p:nvPr/>
          </p:nvSpPr>
          <p:spPr bwMode="auto">
            <a:xfrm>
              <a:off x="9887" y="5310"/>
              <a:ext cx="8140" cy="1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3200" dirty="0">
                  <a:solidFill>
                    <a:srgbClr val="381309"/>
                  </a:solidFill>
                  <a:ea typeface="微软雅黑" panose="020B0503020204020204" charset="-122"/>
                </a:rPr>
                <a:t>未成年人网络权益保护的</a:t>
              </a:r>
              <a:endParaRPr lang="en-US" altLang="zh-CN" sz="3200" dirty="0">
                <a:solidFill>
                  <a:srgbClr val="381309"/>
                </a:solidFill>
                <a:ea typeface="微软雅黑" panose="020B0503020204020204" charset="-122"/>
              </a:endParaRPr>
            </a:p>
            <a:p>
              <a:pPr algn="ctr"/>
              <a:r>
                <a:rPr lang="zh-CN" altLang="en-US" sz="3200" dirty="0">
                  <a:solidFill>
                    <a:srgbClr val="381309"/>
                  </a:solidFill>
                  <a:ea typeface="微软雅黑" panose="020B0503020204020204" charset="-122"/>
                </a:rPr>
                <a:t>社会认知</a:t>
              </a:r>
              <a:endParaRPr lang="zh-CN" altLang="en-US" sz="3200" dirty="0">
                <a:solidFill>
                  <a:srgbClr val="381309"/>
                </a:solidFill>
                <a:ea typeface="微软雅黑" panose="020B0503020204020204" charset="-122"/>
              </a:endParaRPr>
            </a:p>
          </p:txBody>
        </p:sp>
        <p:sp>
          <p:nvSpPr>
            <p:cNvPr id="48" name="文本框 47"/>
            <p:cNvSpPr txBox="1"/>
            <p:nvPr/>
          </p:nvSpPr>
          <p:spPr>
            <a:xfrm>
              <a:off x="10071" y="2977"/>
              <a:ext cx="7084" cy="2084"/>
            </a:xfrm>
            <a:prstGeom prst="rect">
              <a:avLst/>
            </a:prstGeom>
            <a:noFill/>
          </p:spPr>
          <p:txBody>
            <a:bodyPr wrap="none" rtlCol="0">
              <a:spAutoFit/>
            </a:bodyPr>
            <a:lstStyle/>
            <a:p>
              <a:r>
                <a:rPr lang="en-US" altLang="zh-CN" sz="8000" dirty="0">
                  <a:solidFill>
                    <a:srgbClr val="381309"/>
                  </a:solidFill>
                </a:rPr>
                <a:t>PART   05</a:t>
              </a:r>
              <a:endParaRPr lang="en-US" altLang="zh-CN" sz="8000" dirty="0">
                <a:solidFill>
                  <a:srgbClr val="381309"/>
                </a:solidFill>
              </a:endParaRPr>
            </a:p>
          </p:txBody>
        </p:sp>
      </p:grpSp>
      <p:cxnSp>
        <p:nvCxnSpPr>
          <p:cNvPr id="11" name="直接连接符 10"/>
          <p:cNvCxnSpPr/>
          <p:nvPr/>
        </p:nvCxnSpPr>
        <p:spPr bwMode="auto">
          <a:xfrm>
            <a:off x="5982519" y="3107270"/>
            <a:ext cx="5256435" cy="0"/>
          </a:xfrm>
          <a:prstGeom prst="line">
            <a:avLst/>
          </a:prstGeom>
          <a:solidFill>
            <a:schemeClr val="accent1"/>
          </a:solidFill>
          <a:ln w="9525" cap="flat" cmpd="sng" algn="ctr">
            <a:solidFill>
              <a:srgbClr val="381309"/>
            </a:solidFill>
            <a:prstDash val="solid"/>
            <a:round/>
            <a:headEnd type="none" w="med" len="med"/>
            <a:tailEnd type="none" w="med" len="med"/>
          </a:ln>
        </p:spPr>
      </p:cxnSp>
      <p:cxnSp>
        <p:nvCxnSpPr>
          <p:cNvPr id="13" name="直接连接符 12"/>
          <p:cNvCxnSpPr/>
          <p:nvPr/>
        </p:nvCxnSpPr>
        <p:spPr bwMode="auto">
          <a:xfrm>
            <a:off x="5982519" y="1890610"/>
            <a:ext cx="5256435" cy="0"/>
          </a:xfrm>
          <a:prstGeom prst="line">
            <a:avLst/>
          </a:prstGeom>
          <a:solidFill>
            <a:schemeClr val="accent1"/>
          </a:solidFill>
          <a:ln w="9525" cap="flat" cmpd="sng" algn="ctr">
            <a:solidFill>
              <a:srgbClr val="381309"/>
            </a:solidFill>
            <a:prstDash val="solid"/>
            <a:round/>
            <a:headEnd type="none" w="med" len="med"/>
            <a:tailEnd type="none" w="med" len="med"/>
          </a:ln>
        </p:spPr>
      </p:cxnSp>
      <p:pic>
        <p:nvPicPr>
          <p:cNvPr id="4" name="图片 3" descr="26695914"/>
          <p:cNvPicPr>
            <a:picLocks noChangeAspect="1"/>
          </p:cNvPicPr>
          <p:nvPr/>
        </p:nvPicPr>
        <p:blipFill>
          <a:blip r:embed="rId3"/>
          <a:srcRect r="24945"/>
          <a:stretch>
            <a:fillRect/>
          </a:stretch>
        </p:blipFill>
        <p:spPr>
          <a:xfrm>
            <a:off x="732790" y="1603375"/>
            <a:ext cx="4615815" cy="3303270"/>
          </a:xfrm>
          <a:prstGeom prst="rect">
            <a:avLst/>
          </a:prstGeom>
        </p:spPr>
      </p:pic>
      <p:grpSp>
        <p:nvGrpSpPr>
          <p:cNvPr id="9" name="组合 8"/>
          <p:cNvGrpSpPr/>
          <p:nvPr/>
        </p:nvGrpSpPr>
        <p:grpSpPr>
          <a:xfrm>
            <a:off x="187325" y="-75108"/>
            <a:ext cx="11957933" cy="919480"/>
            <a:chOff x="187325" y="-75108"/>
            <a:chExt cx="11957933" cy="919480"/>
          </a:xfrm>
        </p:grpSpPr>
        <p:sp>
          <p:nvSpPr>
            <p:cNvPr id="10" name="文本框 9"/>
            <p:cNvSpPr txBox="1"/>
            <p:nvPr/>
          </p:nvSpPr>
          <p:spPr>
            <a:xfrm>
              <a:off x="728345" y="253827"/>
              <a:ext cx="3528000" cy="261610"/>
            </a:xfrm>
            <a:prstGeom prst="rect">
              <a:avLst/>
            </a:prstGeom>
            <a:noFill/>
          </p:spPr>
          <p:txBody>
            <a:bodyPr wrap="square" rtlCol="0">
              <a:spAutoFit/>
            </a:bodyPr>
            <a:lstStyle/>
            <a:p>
              <a:pPr algn="dist"/>
              <a:r>
                <a:rPr kumimoji="1" lang="zh-CN" altLang="en-US" sz="1100" dirty="0"/>
                <a:t>网络</a:t>
              </a:r>
              <a:r>
                <a:rPr kumimoji="1" lang="zh-CN" altLang="en-US" sz="1100" dirty="0">
                  <a:latin typeface="黑体" panose="02010609060101010101" charset="-122"/>
                  <a:ea typeface="黑体" panose="02010609060101010101" charset="-122"/>
                </a:rPr>
                <a:t>安全</a:t>
              </a:r>
              <a:r>
                <a:rPr kumimoji="1" lang="zh-CN" altLang="en-US" sz="1100" dirty="0"/>
                <a:t>为人民 网络安全靠人民</a:t>
              </a:r>
              <a:endParaRPr kumimoji="1" lang="zh-CN" altLang="en-US" sz="1100" dirty="0"/>
            </a:p>
          </p:txBody>
        </p:sp>
        <p:pic>
          <p:nvPicPr>
            <p:cNvPr id="15" name="图片 14" descr="调查活动logo"/>
            <p:cNvPicPr>
              <a:picLocks noChangeAspect="1"/>
            </p:cNvPicPr>
            <p:nvPr/>
          </p:nvPicPr>
          <p:blipFill>
            <a:blip r:embed="rId4"/>
            <a:stretch>
              <a:fillRect/>
            </a:stretch>
          </p:blipFill>
          <p:spPr>
            <a:xfrm>
              <a:off x="187325" y="162560"/>
              <a:ext cx="465455" cy="465455"/>
            </a:xfrm>
            <a:prstGeom prst="rect">
              <a:avLst/>
            </a:prstGeom>
          </p:spPr>
        </p:pic>
        <p:pic>
          <p:nvPicPr>
            <p:cNvPr id="16" name="图片 15" descr="发布周3"/>
            <p:cNvPicPr>
              <a:picLocks noChangeAspect="1"/>
            </p:cNvPicPr>
            <p:nvPr/>
          </p:nvPicPr>
          <p:blipFill>
            <a:blip r:embed="rId5"/>
            <a:srcRect l="30810" r="28271" b="17461"/>
            <a:stretch>
              <a:fillRect/>
            </a:stretch>
          </p:blipFill>
          <p:spPr>
            <a:xfrm>
              <a:off x="10773658" y="-63043"/>
              <a:ext cx="593725" cy="846455"/>
            </a:xfrm>
            <a:prstGeom prst="rect">
              <a:avLst/>
            </a:prstGeom>
          </p:spPr>
        </p:pic>
        <p:pic>
          <p:nvPicPr>
            <p:cNvPr id="17" name="图片 16" descr="发布周1"/>
            <p:cNvPicPr>
              <a:picLocks noChangeAspect="1"/>
            </p:cNvPicPr>
            <p:nvPr/>
          </p:nvPicPr>
          <p:blipFill>
            <a:blip r:embed="rId6"/>
            <a:srcRect l="28837" r="24397" b="16204"/>
            <a:stretch>
              <a:fillRect/>
            </a:stretch>
          </p:blipFill>
          <p:spPr>
            <a:xfrm>
              <a:off x="11442948" y="-75108"/>
              <a:ext cx="702310" cy="91948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图表 45"/>
          <p:cNvGraphicFramePr>
            <a:graphicFrameLocks noGrp="1"/>
          </p:cNvGraphicFramePr>
          <p:nvPr>
            <p:ph type="pic" sz="quarter" idx="10"/>
          </p:nvPr>
        </p:nvGraphicFramePr>
        <p:xfrm>
          <a:off x="6875174" y="1844469"/>
          <a:ext cx="4581525" cy="3531285"/>
        </p:xfrm>
        <a:graphic>
          <a:graphicData uri="http://schemas.openxmlformats.org/drawingml/2006/chart">
            <c:chart xmlns:c="http://schemas.openxmlformats.org/drawingml/2006/chart" xmlns:r="http://schemas.openxmlformats.org/officeDocument/2006/relationships" r:id="rId1"/>
          </a:graphicData>
        </a:graphic>
      </p:graphicFrame>
      <p:grpSp>
        <p:nvGrpSpPr>
          <p:cNvPr id="18" name="组合 17"/>
          <p:cNvGrpSpPr/>
          <p:nvPr/>
        </p:nvGrpSpPr>
        <p:grpSpPr>
          <a:xfrm>
            <a:off x="4125277" y="564741"/>
            <a:ext cx="3941445" cy="584835"/>
            <a:chOff x="6892" y="484"/>
            <a:chExt cx="6207" cy="921"/>
          </a:xfrm>
        </p:grpSpPr>
        <p:sp>
          <p:nvSpPr>
            <p:cNvPr id="2" name="矩形 1"/>
            <p:cNvSpPr/>
            <p:nvPr/>
          </p:nvSpPr>
          <p:spPr>
            <a:xfrm>
              <a:off x="8573" y="484"/>
              <a:ext cx="2876" cy="921"/>
            </a:xfrm>
            <a:prstGeom prst="rect">
              <a:avLst/>
            </a:prstGeom>
          </p:spPr>
          <p:txBody>
            <a:bodyPr wrap="none">
              <a:spAutoFit/>
            </a:bodyPr>
            <a:lstStyle/>
            <a:p>
              <a:pPr algn="ctr"/>
              <a:r>
                <a:rPr lang="zh-CN" altLang="en-US" sz="3200" dirty="0">
                  <a:solidFill>
                    <a:srgbClr val="381309"/>
                  </a:solidFill>
                  <a:ea typeface="微软雅黑" panose="020B0503020204020204" charset="-122"/>
                  <a:sym typeface="+mn-ea"/>
                </a:rPr>
                <a:t>社会认知</a:t>
              </a:r>
              <a:endParaRPr lang="zh-CN" altLang="en-US" sz="3200" spc="300" dirty="0">
                <a:solidFill>
                  <a:srgbClr val="381309"/>
                </a:solidFill>
                <a:latin typeface="Century Gothic" panose="020B0502020202020204" pitchFamily="34" charset="0"/>
                <a:ea typeface="微软雅黑" panose="020B0503020204020204" charset="-122"/>
                <a:sym typeface="Century Gothic" panose="020B0502020202020204" pitchFamily="34" charset="0"/>
              </a:endParaRPr>
            </a:p>
          </p:txBody>
        </p:sp>
        <p:grpSp>
          <p:nvGrpSpPr>
            <p:cNvPr id="8" name="组合 7"/>
            <p:cNvGrpSpPr/>
            <p:nvPr/>
          </p:nvGrpSpPr>
          <p:grpSpPr>
            <a:xfrm>
              <a:off x="6892" y="782"/>
              <a:ext cx="800" cy="417"/>
              <a:chOff x="6947" y="1121"/>
              <a:chExt cx="800" cy="417"/>
            </a:xfrm>
          </p:grpSpPr>
          <p:sp>
            <p:nvSpPr>
              <p:cNvPr id="9" name="燕尾形 8"/>
              <p:cNvSpPr/>
              <p:nvPr/>
            </p:nvSpPr>
            <p:spPr>
              <a:xfrm>
                <a:off x="7361" y="1121"/>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燕尾形 9"/>
              <p:cNvSpPr/>
              <p:nvPr/>
            </p:nvSpPr>
            <p:spPr>
              <a:xfrm>
                <a:off x="6947" y="1130"/>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组合 24"/>
            <p:cNvGrpSpPr/>
            <p:nvPr/>
          </p:nvGrpSpPr>
          <p:grpSpPr>
            <a:xfrm flipH="1">
              <a:off x="12299" y="782"/>
              <a:ext cx="800" cy="417"/>
              <a:chOff x="6947" y="1121"/>
              <a:chExt cx="800" cy="417"/>
            </a:xfrm>
          </p:grpSpPr>
          <p:sp>
            <p:nvSpPr>
              <p:cNvPr id="26" name="燕尾形 25"/>
              <p:cNvSpPr/>
              <p:nvPr/>
            </p:nvSpPr>
            <p:spPr>
              <a:xfrm>
                <a:off x="7361" y="1121"/>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燕尾形 26"/>
              <p:cNvSpPr/>
              <p:nvPr/>
            </p:nvSpPr>
            <p:spPr>
              <a:xfrm>
                <a:off x="6947" y="1130"/>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5" name="文本框 22"/>
          <p:cNvSpPr>
            <a:spLocks noChangeArrowheads="1"/>
          </p:cNvSpPr>
          <p:nvPr/>
        </p:nvSpPr>
        <p:spPr bwMode="auto">
          <a:xfrm>
            <a:off x="1080135" y="1259205"/>
            <a:ext cx="10172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457200" indent="-457200" algn="ctr">
              <a:buFont typeface="Arial" panose="020B0604020202020204" pitchFamily="34" charset="0"/>
              <a:buChar char="•"/>
            </a:pPr>
            <a:r>
              <a:rPr lang="zh-CN" altLang="en-US" sz="2800" dirty="0">
                <a:solidFill>
                  <a:srgbClr val="381309"/>
                </a:solidFill>
                <a:ea typeface="微软雅黑" panose="020B0503020204020204" charset="-122"/>
                <a:sym typeface="微软雅黑" panose="020B0503020204020204" charset="-122"/>
              </a:rPr>
              <a:t>对未成年人网络权益保护整体满意，家长群体更具忧患意识</a:t>
            </a:r>
            <a:endParaRPr lang="zh-CN" altLang="en-US" sz="2800" dirty="0">
              <a:solidFill>
                <a:srgbClr val="381309"/>
              </a:solidFill>
              <a:ea typeface="微软雅黑" panose="020B0503020204020204" charset="-122"/>
              <a:sym typeface="微软雅黑" panose="020B0503020204020204" charset="-122"/>
            </a:endParaRPr>
          </a:p>
        </p:txBody>
      </p:sp>
      <p:grpSp>
        <p:nvGrpSpPr>
          <p:cNvPr id="11" name="组合 10"/>
          <p:cNvGrpSpPr/>
          <p:nvPr/>
        </p:nvGrpSpPr>
        <p:grpSpPr>
          <a:xfrm>
            <a:off x="593171" y="2064705"/>
            <a:ext cx="6523637" cy="2067502"/>
            <a:chOff x="273" y="4191"/>
            <a:chExt cx="9759" cy="2943"/>
          </a:xfrm>
        </p:grpSpPr>
        <p:sp>
          <p:nvSpPr>
            <p:cNvPr id="37" name="椭圆 36"/>
            <p:cNvSpPr/>
            <p:nvPr/>
          </p:nvSpPr>
          <p:spPr>
            <a:xfrm>
              <a:off x="273" y="4330"/>
              <a:ext cx="1958" cy="1145"/>
            </a:xfrm>
            <a:prstGeom prst="ellipse">
              <a:avLst/>
            </a:prstGeom>
            <a:solidFill>
              <a:schemeClr val="accent2"/>
            </a:solidFill>
            <a:ln w="28575">
              <a:noFill/>
            </a:ln>
            <a:effectLst/>
            <a:scene3d>
              <a:camera prst="orthographicFront">
                <a:rot lat="0" lon="0" rev="0"/>
              </a:camera>
              <a:lightRig rig="glow" dir="t">
                <a:rot lat="0" lon="0" rev="480000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2000" dirty="0">
                  <a:solidFill>
                    <a:srgbClr val="664A42"/>
                  </a:solidFill>
                  <a:latin typeface="+mn-ea"/>
                  <a:cs typeface="+mn-ea"/>
                  <a:sym typeface="+mn-lt"/>
                </a:rPr>
                <a:t>年龄</a:t>
              </a:r>
              <a:endParaRPr lang="zh-CN" altLang="en-US" sz="2000" dirty="0">
                <a:solidFill>
                  <a:srgbClr val="664A42"/>
                </a:solidFill>
                <a:latin typeface="+mn-ea"/>
                <a:cs typeface="+mn-ea"/>
                <a:sym typeface="+mn-lt"/>
              </a:endParaRPr>
            </a:p>
          </p:txBody>
        </p:sp>
        <p:sp>
          <p:nvSpPr>
            <p:cNvPr id="41" name="椭圆 40"/>
            <p:cNvSpPr/>
            <p:nvPr/>
          </p:nvSpPr>
          <p:spPr>
            <a:xfrm>
              <a:off x="302" y="6086"/>
              <a:ext cx="1970" cy="1048"/>
            </a:xfrm>
            <a:prstGeom prst="ellipse">
              <a:avLst/>
            </a:prstGeom>
            <a:solidFill>
              <a:schemeClr val="accent4"/>
            </a:solidFill>
            <a:ln w="28575">
              <a:noFill/>
            </a:ln>
            <a:effectLst/>
            <a:scene3d>
              <a:camera prst="orthographicFront">
                <a:rot lat="0" lon="0" rev="0"/>
              </a:camera>
              <a:lightRig rig="glow" dir="t">
                <a:rot lat="0" lon="0" rev="480000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2000" dirty="0">
                  <a:solidFill>
                    <a:srgbClr val="664A42"/>
                  </a:solidFill>
                  <a:latin typeface="+mn-ea"/>
                  <a:cs typeface="+mn-ea"/>
                  <a:sym typeface="+mn-lt"/>
                </a:rPr>
                <a:t>上网态度</a:t>
              </a:r>
              <a:endParaRPr lang="zh-CN" altLang="en-US" sz="2000" dirty="0">
                <a:solidFill>
                  <a:srgbClr val="664A42"/>
                </a:solidFill>
                <a:latin typeface="+mn-ea"/>
                <a:cs typeface="+mn-ea"/>
                <a:sym typeface="+mn-lt"/>
              </a:endParaRPr>
            </a:p>
          </p:txBody>
        </p:sp>
        <p:sp>
          <p:nvSpPr>
            <p:cNvPr id="43" name="矩形 42"/>
            <p:cNvSpPr/>
            <p:nvPr/>
          </p:nvSpPr>
          <p:spPr>
            <a:xfrm>
              <a:off x="2199" y="4191"/>
              <a:ext cx="7291" cy="1412"/>
            </a:xfrm>
            <a:prstGeom prst="rect">
              <a:avLst/>
            </a:prstGeom>
          </p:spPr>
          <p:txBody>
            <a:bodyPr wrap="square" lIns="121907" tIns="60953" rIns="121907" bIns="60953">
              <a:spAutoFit/>
            </a:bodyPr>
            <a:lstStyle/>
            <a:p>
              <a:pPr marL="342900" indent="-342900" algn="just">
                <a:lnSpc>
                  <a:spcPct val="150000"/>
                </a:lnSpc>
                <a:buFont typeface="Wingdings" panose="05000000000000000000" charset="0"/>
                <a:buChar char=""/>
                <a:defRPr/>
              </a:pPr>
              <a:r>
                <a:rPr lang="zh-CN" altLang="en-US" sz="2000" dirty="0">
                  <a:solidFill>
                    <a:srgbClr val="381309"/>
                  </a:solidFill>
                  <a:latin typeface="+mn-ea"/>
                </a:rPr>
                <a:t>中年群体的满意度最低，未成年人和老年群体的满意度较高。</a:t>
              </a:r>
              <a:endParaRPr lang="zh-CN" altLang="en-US" sz="2000" dirty="0">
                <a:solidFill>
                  <a:srgbClr val="381309"/>
                </a:solidFill>
                <a:latin typeface="+mn-ea"/>
              </a:endParaRPr>
            </a:p>
          </p:txBody>
        </p:sp>
        <p:sp>
          <p:nvSpPr>
            <p:cNvPr id="44" name="矩形 43"/>
            <p:cNvSpPr/>
            <p:nvPr/>
          </p:nvSpPr>
          <p:spPr>
            <a:xfrm>
              <a:off x="2200" y="6389"/>
              <a:ext cx="7832" cy="609"/>
            </a:xfrm>
            <a:prstGeom prst="rect">
              <a:avLst/>
            </a:prstGeom>
          </p:spPr>
          <p:txBody>
            <a:bodyPr wrap="square" lIns="121907" tIns="60953" rIns="121907" bIns="60953">
              <a:spAutoFit/>
            </a:bodyPr>
            <a:lstStyle/>
            <a:p>
              <a:pPr marL="342900" indent="-342900" algn="just">
                <a:buFont typeface="Wingdings" panose="05000000000000000000" charset="0"/>
                <a:buChar char=""/>
                <a:defRPr/>
              </a:pPr>
              <a:r>
                <a:rPr lang="zh-CN" altLang="en-US" sz="2000" dirty="0">
                  <a:solidFill>
                    <a:srgbClr val="381309"/>
                  </a:solidFill>
                  <a:latin typeface="+mn-ea"/>
                </a:rPr>
                <a:t>高学历群体忧虑较多，但态度相对开明。</a:t>
              </a:r>
              <a:endParaRPr lang="zh-CN" altLang="en-US" sz="2000" dirty="0">
                <a:solidFill>
                  <a:srgbClr val="381309"/>
                </a:solidFill>
                <a:latin typeface="+mn-ea"/>
              </a:endParaRPr>
            </a:p>
          </p:txBody>
        </p:sp>
      </p:grpSp>
      <p:sp>
        <p:nvSpPr>
          <p:cNvPr id="24" name="文本框 23"/>
          <p:cNvSpPr txBox="1"/>
          <p:nvPr/>
        </p:nvSpPr>
        <p:spPr>
          <a:xfrm>
            <a:off x="780850" y="5400477"/>
            <a:ext cx="6094324" cy="400110"/>
          </a:xfrm>
          <a:prstGeom prst="rect">
            <a:avLst/>
          </a:prstGeom>
          <a:noFill/>
        </p:spPr>
        <p:txBody>
          <a:bodyPr wrap="square">
            <a:spAutoFit/>
          </a:bodyPr>
          <a:lstStyle/>
          <a:p>
            <a:pPr marL="457200" indent="-457200" algn="ctr">
              <a:buFont typeface="Arial" panose="020B0604020202020204" pitchFamily="34" charset="0"/>
              <a:buChar char="•"/>
            </a:pPr>
            <a:r>
              <a:rPr lang="zh-CN" altLang="en-US" sz="2000" dirty="0">
                <a:solidFill>
                  <a:srgbClr val="EE7D31"/>
                </a:solidFill>
                <a:latin typeface="+mn-ea"/>
              </a:rPr>
              <a:t>关注显性风险，新型风险和潜在风险被忽略</a:t>
            </a:r>
            <a:endParaRPr lang="zh-CN" altLang="en-US" sz="2000" dirty="0">
              <a:solidFill>
                <a:srgbClr val="EE7D31"/>
              </a:solidFill>
              <a:latin typeface="+mn-ea"/>
            </a:endParaRPr>
          </a:p>
        </p:txBody>
      </p:sp>
      <p:sp>
        <p:nvSpPr>
          <p:cNvPr id="19" name="下箭头 18"/>
          <p:cNvSpPr/>
          <p:nvPr/>
        </p:nvSpPr>
        <p:spPr>
          <a:xfrm>
            <a:off x="3926196" y="4251272"/>
            <a:ext cx="450224" cy="708110"/>
          </a:xfrm>
          <a:prstGeom prst="downArrow">
            <a:avLst/>
          </a:prstGeom>
          <a:solidFill>
            <a:srgbClr val="B58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8" name="文本框 37"/>
          <p:cNvSpPr txBox="1"/>
          <p:nvPr/>
        </p:nvSpPr>
        <p:spPr>
          <a:xfrm>
            <a:off x="6207453" y="5079742"/>
            <a:ext cx="6094324" cy="707886"/>
          </a:xfrm>
          <a:prstGeom prst="rect">
            <a:avLst/>
          </a:prstGeom>
          <a:noFill/>
        </p:spPr>
        <p:txBody>
          <a:bodyPr wrap="square">
            <a:spAutoFit/>
          </a:bodyPr>
          <a:lstStyle/>
          <a:p>
            <a:pPr algn="ctr"/>
            <a:r>
              <a:rPr lang="zh-CN" altLang="en-US" sz="2000" dirty="0">
                <a:solidFill>
                  <a:srgbClr val="381309"/>
                </a:solidFill>
                <a:latin typeface="+mn-ea"/>
              </a:rPr>
              <a:t>图</a:t>
            </a:r>
            <a:r>
              <a:rPr lang="en-US" altLang="zh-CN" sz="2000" dirty="0">
                <a:solidFill>
                  <a:srgbClr val="381309"/>
                </a:solidFill>
                <a:latin typeface="+mn-ea"/>
              </a:rPr>
              <a:t>5</a:t>
            </a:r>
            <a:r>
              <a:rPr lang="zh-CN" altLang="en-US" sz="2000" dirty="0">
                <a:solidFill>
                  <a:srgbClr val="381309"/>
                </a:solidFill>
                <a:latin typeface="+mn-ea"/>
              </a:rPr>
              <a:t> 不同年龄群体对未成年人</a:t>
            </a:r>
            <a:endParaRPr lang="en-US" altLang="zh-CN" sz="2000" dirty="0">
              <a:solidFill>
                <a:srgbClr val="381309"/>
              </a:solidFill>
              <a:latin typeface="+mn-ea"/>
            </a:endParaRPr>
          </a:p>
          <a:p>
            <a:pPr algn="ctr"/>
            <a:r>
              <a:rPr lang="zh-CN" altLang="en-US" sz="2000" dirty="0">
                <a:solidFill>
                  <a:srgbClr val="381309"/>
                </a:solidFill>
                <a:latin typeface="+mn-ea"/>
              </a:rPr>
              <a:t>网络权益的保护满意度</a:t>
            </a:r>
            <a:endParaRPr lang="zh-CN" altLang="en-US" sz="2000" dirty="0">
              <a:solidFill>
                <a:srgbClr val="381309"/>
              </a:solidFill>
              <a:latin typeface="+mn-ea"/>
            </a:endParaRPr>
          </a:p>
        </p:txBody>
      </p:sp>
      <p:grpSp>
        <p:nvGrpSpPr>
          <p:cNvPr id="20" name="组合 19"/>
          <p:cNvGrpSpPr/>
          <p:nvPr/>
        </p:nvGrpSpPr>
        <p:grpSpPr>
          <a:xfrm>
            <a:off x="187325" y="-75108"/>
            <a:ext cx="11957933" cy="919480"/>
            <a:chOff x="187325" y="-75108"/>
            <a:chExt cx="11957933" cy="919480"/>
          </a:xfrm>
        </p:grpSpPr>
        <p:sp>
          <p:nvSpPr>
            <p:cNvPr id="21" name="文本框 20"/>
            <p:cNvSpPr txBox="1"/>
            <p:nvPr/>
          </p:nvSpPr>
          <p:spPr>
            <a:xfrm>
              <a:off x="728345" y="253827"/>
              <a:ext cx="3528000" cy="261610"/>
            </a:xfrm>
            <a:prstGeom prst="rect">
              <a:avLst/>
            </a:prstGeom>
            <a:noFill/>
          </p:spPr>
          <p:txBody>
            <a:bodyPr wrap="square" rtlCol="0">
              <a:spAutoFit/>
            </a:bodyPr>
            <a:lstStyle/>
            <a:p>
              <a:pPr algn="dist"/>
              <a:r>
                <a:rPr kumimoji="1" lang="zh-CN" altLang="en-US" sz="1100" dirty="0"/>
                <a:t>网络</a:t>
              </a:r>
              <a:r>
                <a:rPr kumimoji="1" lang="zh-CN" altLang="en-US" sz="1100" dirty="0">
                  <a:latin typeface="黑体" panose="02010609060101010101" charset="-122"/>
                  <a:ea typeface="黑体" panose="02010609060101010101" charset="-122"/>
                </a:rPr>
                <a:t>安全</a:t>
              </a:r>
              <a:r>
                <a:rPr kumimoji="1" lang="zh-CN" altLang="en-US" sz="1100" dirty="0"/>
                <a:t>为人民 网络安全靠人民</a:t>
              </a:r>
              <a:endParaRPr kumimoji="1" lang="zh-CN" altLang="en-US" sz="1100" dirty="0"/>
            </a:p>
          </p:txBody>
        </p:sp>
        <p:pic>
          <p:nvPicPr>
            <p:cNvPr id="23" name="图片 22" descr="调查活动logo"/>
            <p:cNvPicPr>
              <a:picLocks noChangeAspect="1"/>
            </p:cNvPicPr>
            <p:nvPr/>
          </p:nvPicPr>
          <p:blipFill>
            <a:blip r:embed="rId2"/>
            <a:stretch>
              <a:fillRect/>
            </a:stretch>
          </p:blipFill>
          <p:spPr>
            <a:xfrm>
              <a:off x="187325" y="162560"/>
              <a:ext cx="465455" cy="465455"/>
            </a:xfrm>
            <a:prstGeom prst="rect">
              <a:avLst/>
            </a:prstGeom>
          </p:spPr>
        </p:pic>
        <p:pic>
          <p:nvPicPr>
            <p:cNvPr id="28" name="图片 27" descr="发布周3"/>
            <p:cNvPicPr>
              <a:picLocks noChangeAspect="1"/>
            </p:cNvPicPr>
            <p:nvPr/>
          </p:nvPicPr>
          <p:blipFill>
            <a:blip r:embed="rId3"/>
            <a:srcRect l="30810" r="28271" b="17461"/>
            <a:stretch>
              <a:fillRect/>
            </a:stretch>
          </p:blipFill>
          <p:spPr>
            <a:xfrm>
              <a:off x="10773658" y="-63043"/>
              <a:ext cx="593725" cy="846455"/>
            </a:xfrm>
            <a:prstGeom prst="rect">
              <a:avLst/>
            </a:prstGeom>
          </p:spPr>
        </p:pic>
        <p:pic>
          <p:nvPicPr>
            <p:cNvPr id="29" name="图片 28" descr="发布周1"/>
            <p:cNvPicPr>
              <a:picLocks noChangeAspect="1"/>
            </p:cNvPicPr>
            <p:nvPr/>
          </p:nvPicPr>
          <p:blipFill>
            <a:blip r:embed="rId4"/>
            <a:srcRect l="28837" r="24397" b="16204"/>
            <a:stretch>
              <a:fillRect/>
            </a:stretch>
          </p:blipFill>
          <p:spPr>
            <a:xfrm>
              <a:off x="11442948" y="-75108"/>
              <a:ext cx="702310" cy="919480"/>
            </a:xfrm>
            <a:prstGeom prst="rect">
              <a:avLst/>
            </a:prstGeom>
          </p:spPr>
        </p:pic>
      </p:grpSp>
      <p:sp>
        <p:nvSpPr>
          <p:cNvPr id="3" name="文本框 2"/>
          <p:cNvSpPr txBox="1"/>
          <p:nvPr/>
        </p:nvSpPr>
        <p:spPr>
          <a:xfrm>
            <a:off x="7392035" y="5800725"/>
            <a:ext cx="2547620" cy="275590"/>
          </a:xfrm>
          <a:prstGeom prst="rect">
            <a:avLst/>
          </a:prstGeom>
          <a:noFill/>
        </p:spPr>
        <p:txBody>
          <a:bodyPr wrap="square">
            <a:spAutoFit/>
          </a:bodyPr>
          <a:p>
            <a:pPr algn="ctr"/>
            <a:r>
              <a:rPr lang="en-US" sz="1200" dirty="0">
                <a:solidFill>
                  <a:srgbClr val="381309"/>
                </a:solidFill>
              </a:rPr>
              <a:t>*</a:t>
            </a:r>
            <a:r>
              <a:rPr lang="zh-CN" altLang="en-US" sz="1200" dirty="0">
                <a:solidFill>
                  <a:srgbClr val="381309"/>
                </a:solidFill>
              </a:rPr>
              <a:t>数据为综合分析得分</a:t>
            </a:r>
            <a:endParaRPr lang="zh-CN" altLang="en-US" sz="1200" dirty="0">
              <a:solidFill>
                <a:srgbClr val="381309"/>
              </a:solidFill>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12"/>
          <p:cNvSpPr/>
          <p:nvPr/>
        </p:nvSpPr>
        <p:spPr>
          <a:xfrm>
            <a:off x="6358255" y="2293368"/>
            <a:ext cx="5040000" cy="3731214"/>
          </a:xfrm>
          <a:prstGeom prst="rect">
            <a:avLst/>
          </a:prstGeom>
          <a:noFill/>
          <a:ln>
            <a:noFill/>
          </a:ln>
        </p:spPr>
        <p:txBody>
          <a:bodyPr wrap="square">
            <a:spAutoFit/>
          </a:bodyPr>
          <a:lstStyle/>
          <a:p>
            <a:pPr algn="just">
              <a:lnSpc>
                <a:spcPct val="150000"/>
              </a:lnSpc>
              <a:defRPr/>
            </a:pPr>
            <a:endParaRPr lang="en-US" altLang="zh-CN" sz="2000" dirty="0">
              <a:solidFill>
                <a:srgbClr val="381309"/>
              </a:solidFill>
              <a:latin typeface="微软雅黑" panose="020B0503020204020204" charset="-122"/>
              <a:ea typeface="微软雅黑" panose="020B0503020204020204" charset="-122"/>
              <a:cs typeface="微软雅黑" panose="020B0503020204020204" charset="-122"/>
            </a:endParaRPr>
          </a:p>
          <a:p>
            <a:pPr algn="ctr">
              <a:lnSpc>
                <a:spcPct val="150000"/>
              </a:lnSpc>
              <a:defRPr/>
            </a:pPr>
            <a:endParaRPr lang="en-US" altLang="zh-CN" sz="2000" dirty="0">
              <a:solidFill>
                <a:srgbClr val="381309"/>
              </a:solidFill>
              <a:latin typeface="微软雅黑" panose="020B0503020204020204" charset="-122"/>
              <a:ea typeface="微软雅黑" panose="020B0503020204020204" charset="-122"/>
              <a:cs typeface="微软雅黑" panose="020B0503020204020204" charset="-122"/>
            </a:endParaRPr>
          </a:p>
          <a:p>
            <a:pPr algn="ctr">
              <a:lnSpc>
                <a:spcPct val="150000"/>
              </a:lnSpc>
              <a:defRPr/>
            </a:pPr>
            <a:r>
              <a:rPr lang="zh-CN" altLang="en-US" sz="2000" dirty="0">
                <a:solidFill>
                  <a:srgbClr val="381309"/>
                </a:solidFill>
                <a:latin typeface="微软雅黑" panose="020B0503020204020204" charset="-122"/>
                <a:ea typeface="微软雅黑" panose="020B0503020204020204" charset="-122"/>
                <a:cs typeface="微软雅黑" panose="020B0503020204020204" charset="-122"/>
              </a:rPr>
              <a:t>公众对于未成年人保护软件的具体使用</a:t>
            </a:r>
            <a:endParaRPr lang="en-US" altLang="zh-CN" sz="2000" dirty="0">
              <a:solidFill>
                <a:srgbClr val="381309"/>
              </a:solidFill>
              <a:latin typeface="微软雅黑" panose="020B0503020204020204" charset="-122"/>
              <a:ea typeface="微软雅黑" panose="020B0503020204020204" charset="-122"/>
              <a:cs typeface="微软雅黑" panose="020B0503020204020204" charset="-122"/>
            </a:endParaRPr>
          </a:p>
          <a:p>
            <a:pPr algn="ctr">
              <a:lnSpc>
                <a:spcPct val="150000"/>
              </a:lnSpc>
              <a:defRPr/>
            </a:pPr>
            <a:r>
              <a:rPr lang="zh-CN" altLang="en-US" sz="2000" dirty="0">
                <a:solidFill>
                  <a:srgbClr val="381309"/>
                </a:solidFill>
                <a:latin typeface="微软雅黑" panose="020B0503020204020204" charset="-122"/>
                <a:ea typeface="微软雅黑" panose="020B0503020204020204" charset="-122"/>
                <a:cs typeface="微软雅黑" panose="020B0503020204020204" charset="-122"/>
              </a:rPr>
              <a:t>体验满意度不高（</a:t>
            </a:r>
            <a:r>
              <a:rPr lang="en-US" altLang="zh-CN" sz="2000" dirty="0">
                <a:solidFill>
                  <a:srgbClr val="381309"/>
                </a:solidFill>
                <a:latin typeface="微软雅黑" panose="020B0503020204020204" charset="-122"/>
                <a:ea typeface="微软雅黑" panose="020B0503020204020204" charset="-122"/>
                <a:cs typeface="微软雅黑" panose="020B0503020204020204" charset="-122"/>
              </a:rPr>
              <a:t>2.88</a:t>
            </a:r>
            <a:r>
              <a:rPr lang="zh-CN" altLang="en-US" sz="2000" dirty="0">
                <a:solidFill>
                  <a:srgbClr val="381309"/>
                </a:solidFill>
                <a:latin typeface="微软雅黑" panose="020B0503020204020204" charset="-122"/>
                <a:ea typeface="微软雅黑" panose="020B0503020204020204" charset="-122"/>
                <a:cs typeface="微软雅黑" panose="020B0503020204020204" charset="-122"/>
              </a:rPr>
              <a:t>）；</a:t>
            </a:r>
            <a:endParaRPr lang="en-US" altLang="zh-CN" sz="2000" dirty="0">
              <a:solidFill>
                <a:srgbClr val="381309"/>
              </a:solidFill>
              <a:latin typeface="微软雅黑" panose="020B0503020204020204" charset="-122"/>
              <a:ea typeface="微软雅黑" panose="020B0503020204020204" charset="-122"/>
              <a:cs typeface="微软雅黑" panose="020B0503020204020204" charset="-122"/>
            </a:endParaRPr>
          </a:p>
          <a:p>
            <a:pPr algn="ctr">
              <a:lnSpc>
                <a:spcPct val="150000"/>
              </a:lnSpc>
              <a:defRPr/>
            </a:pPr>
            <a:endParaRPr lang="en-US" altLang="zh-CN" sz="2000" dirty="0">
              <a:solidFill>
                <a:srgbClr val="381309"/>
              </a:solidFill>
              <a:latin typeface="微软雅黑" panose="020B0503020204020204" charset="-122"/>
              <a:ea typeface="微软雅黑" panose="020B0503020204020204" charset="-122"/>
              <a:cs typeface="微软雅黑" panose="020B0503020204020204" charset="-122"/>
            </a:endParaRPr>
          </a:p>
          <a:p>
            <a:pPr algn="ctr">
              <a:lnSpc>
                <a:spcPct val="150000"/>
              </a:lnSpc>
              <a:defRPr/>
            </a:pPr>
            <a:endParaRPr lang="zh-CN" altLang="en-US" sz="2000" dirty="0">
              <a:solidFill>
                <a:srgbClr val="381309"/>
              </a:solidFill>
              <a:latin typeface="微软雅黑" panose="020B0503020204020204" charset="-122"/>
              <a:ea typeface="微软雅黑" panose="020B0503020204020204" charset="-122"/>
              <a:cs typeface="微软雅黑" panose="020B0503020204020204" charset="-122"/>
            </a:endParaRPr>
          </a:p>
          <a:p>
            <a:pPr algn="ctr">
              <a:lnSpc>
                <a:spcPct val="150000"/>
              </a:lnSpc>
              <a:defRPr/>
            </a:pPr>
            <a:r>
              <a:rPr lang="zh-CN" altLang="en-US" sz="2000" dirty="0">
                <a:solidFill>
                  <a:srgbClr val="381309"/>
                </a:solidFill>
                <a:latin typeface="微软雅黑" panose="020B0503020204020204" charset="-122"/>
                <a:ea typeface="微软雅黑" panose="020B0503020204020204" charset="-122"/>
                <a:cs typeface="微软雅黑" panose="020B0503020204020204" charset="-122"/>
              </a:rPr>
              <a:t>15.1%的公众表示</a:t>
            </a:r>
            <a:endParaRPr lang="en-US" altLang="zh-CN" sz="2000" dirty="0">
              <a:solidFill>
                <a:srgbClr val="381309"/>
              </a:solidFill>
              <a:latin typeface="微软雅黑" panose="020B0503020204020204" charset="-122"/>
              <a:ea typeface="微软雅黑" panose="020B0503020204020204" charset="-122"/>
              <a:cs typeface="微软雅黑" panose="020B0503020204020204" charset="-122"/>
            </a:endParaRPr>
          </a:p>
          <a:p>
            <a:pPr algn="ctr">
              <a:lnSpc>
                <a:spcPct val="150000"/>
              </a:lnSpc>
              <a:defRPr/>
            </a:pPr>
            <a:r>
              <a:rPr lang="zh-CN" altLang="en-US" sz="2000" dirty="0">
                <a:solidFill>
                  <a:srgbClr val="381309"/>
                </a:solidFill>
                <a:latin typeface="微软雅黑" panose="020B0503020204020204" charset="-122"/>
                <a:ea typeface="微软雅黑" panose="020B0503020204020204" charset="-122"/>
                <a:cs typeface="微软雅黑" panose="020B0503020204020204" charset="-122"/>
              </a:rPr>
              <a:t>没有使用过未成年人保护软件。</a:t>
            </a:r>
            <a:endParaRPr lang="zh-CN" altLang="en-US" sz="2000" dirty="0">
              <a:solidFill>
                <a:srgbClr val="381309"/>
              </a:solidFill>
              <a:latin typeface="微软雅黑" panose="020B0503020204020204" charset="-122"/>
              <a:ea typeface="微软雅黑" panose="020B0503020204020204" charset="-122"/>
              <a:cs typeface="微软雅黑" panose="020B0503020204020204" charset="-122"/>
              <a:sym typeface="+mn-lt"/>
            </a:endParaRPr>
          </a:p>
        </p:txBody>
      </p:sp>
      <p:sp>
        <p:nvSpPr>
          <p:cNvPr id="37" name="文本框 22"/>
          <p:cNvSpPr>
            <a:spLocks noChangeArrowheads="1"/>
          </p:cNvSpPr>
          <p:nvPr/>
        </p:nvSpPr>
        <p:spPr bwMode="auto">
          <a:xfrm>
            <a:off x="1080135" y="1259205"/>
            <a:ext cx="1017270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457200" indent="-457200" algn="ctr">
              <a:buFont typeface="Arial" panose="020B0604020202020204" pitchFamily="34" charset="0"/>
              <a:buChar char="•"/>
            </a:pPr>
            <a:r>
              <a:rPr lang="zh-CN" altLang="en-US" sz="2800" dirty="0">
                <a:solidFill>
                  <a:srgbClr val="381309"/>
                </a:solidFill>
                <a:latin typeface="微软雅黑" panose="020B0503020204020204" charset="-122"/>
                <a:ea typeface="微软雅黑" panose="020B0503020204020204" charset="-122"/>
                <a:cs typeface="微软雅黑" panose="020B0503020204020204" charset="-122"/>
                <a:sym typeface="微软雅黑" panose="020B0503020204020204" charset="-122"/>
              </a:rPr>
              <a:t>技术性保护手段满意度高，最支持游戏“宵禁”</a:t>
            </a:r>
            <a:endParaRPr lang="zh-CN" altLang="en-US" sz="2800" dirty="0">
              <a:solidFill>
                <a:srgbClr val="381309"/>
              </a:solidFill>
              <a:ea typeface="微软雅黑" panose="020B0503020204020204" charset="-122"/>
              <a:sym typeface="微软雅黑" panose="020B0503020204020204" charset="-122"/>
            </a:endParaRPr>
          </a:p>
        </p:txBody>
      </p:sp>
      <p:pic>
        <p:nvPicPr>
          <p:cNvPr id="3074"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5779"/>
          <a:stretch>
            <a:fillRect/>
          </a:stretch>
        </p:blipFill>
        <p:spPr bwMode="auto">
          <a:xfrm>
            <a:off x="1153450" y="2925000"/>
            <a:ext cx="4705747" cy="309958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5" name="Oval 4"/>
          <p:cNvSpPr/>
          <p:nvPr/>
        </p:nvSpPr>
        <p:spPr>
          <a:xfrm>
            <a:off x="8540147" y="2421000"/>
            <a:ext cx="676215" cy="676215"/>
          </a:xfrm>
          <a:prstGeom prst="ellipse">
            <a:avLst/>
          </a:prstGeom>
          <a:solidFill>
            <a:srgbClr val="381309"/>
          </a:soli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b="1" dirty="0">
                <a:latin typeface="+mn-ea"/>
                <a:cs typeface="+mn-ea"/>
                <a:sym typeface="+mn-lt"/>
              </a:rPr>
              <a:t>01</a:t>
            </a:r>
            <a:endParaRPr lang="id-ID" b="1" dirty="0">
              <a:latin typeface="+mn-ea"/>
              <a:cs typeface="+mn-ea"/>
              <a:sym typeface="+mn-lt"/>
            </a:endParaRPr>
          </a:p>
        </p:txBody>
      </p:sp>
      <p:sp>
        <p:nvSpPr>
          <p:cNvPr id="16" name="Oval 4"/>
          <p:cNvSpPr/>
          <p:nvPr/>
        </p:nvSpPr>
        <p:spPr>
          <a:xfrm>
            <a:off x="8540147" y="4303228"/>
            <a:ext cx="676215" cy="676215"/>
          </a:xfrm>
          <a:prstGeom prst="ellipse">
            <a:avLst/>
          </a:prstGeom>
          <a:solidFill>
            <a:srgbClr val="381309"/>
          </a:soli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b="1" dirty="0">
                <a:latin typeface="+mn-ea"/>
                <a:cs typeface="+mn-ea"/>
                <a:sym typeface="+mn-lt"/>
              </a:rPr>
              <a:t>0</a:t>
            </a:r>
            <a:r>
              <a:rPr lang="en-US" altLang="zh-CN" b="1" dirty="0">
                <a:latin typeface="+mn-ea"/>
                <a:cs typeface="+mn-ea"/>
                <a:sym typeface="+mn-lt"/>
              </a:rPr>
              <a:t>2</a:t>
            </a:r>
            <a:endParaRPr lang="id-ID" b="1" dirty="0">
              <a:latin typeface="+mn-ea"/>
              <a:cs typeface="+mn-ea"/>
              <a:sym typeface="+mn-lt"/>
            </a:endParaRPr>
          </a:p>
        </p:txBody>
      </p:sp>
      <p:grpSp>
        <p:nvGrpSpPr>
          <p:cNvPr id="17" name="组合 16"/>
          <p:cNvGrpSpPr/>
          <p:nvPr/>
        </p:nvGrpSpPr>
        <p:grpSpPr>
          <a:xfrm>
            <a:off x="187325" y="-75108"/>
            <a:ext cx="11957933" cy="919480"/>
            <a:chOff x="187325" y="-75108"/>
            <a:chExt cx="11957933" cy="919480"/>
          </a:xfrm>
        </p:grpSpPr>
        <p:sp>
          <p:nvSpPr>
            <p:cNvPr id="18" name="文本框 17"/>
            <p:cNvSpPr txBox="1"/>
            <p:nvPr/>
          </p:nvSpPr>
          <p:spPr>
            <a:xfrm>
              <a:off x="728345" y="253827"/>
              <a:ext cx="3528000" cy="261610"/>
            </a:xfrm>
            <a:prstGeom prst="rect">
              <a:avLst/>
            </a:prstGeom>
            <a:noFill/>
          </p:spPr>
          <p:txBody>
            <a:bodyPr wrap="square" rtlCol="0">
              <a:spAutoFit/>
            </a:bodyPr>
            <a:lstStyle/>
            <a:p>
              <a:pPr algn="dist"/>
              <a:r>
                <a:rPr kumimoji="1" lang="zh-CN" altLang="en-US" sz="1100" dirty="0"/>
                <a:t>网络</a:t>
              </a:r>
              <a:r>
                <a:rPr kumimoji="1" lang="zh-CN" altLang="en-US" sz="1100" dirty="0">
                  <a:latin typeface="黑体" panose="02010609060101010101" charset="-122"/>
                  <a:ea typeface="黑体" panose="02010609060101010101" charset="-122"/>
                </a:rPr>
                <a:t>安全</a:t>
              </a:r>
              <a:r>
                <a:rPr kumimoji="1" lang="zh-CN" altLang="en-US" sz="1100" dirty="0"/>
                <a:t>为人民 网络安全靠人民</a:t>
              </a:r>
              <a:endParaRPr kumimoji="1" lang="zh-CN" altLang="en-US" sz="1100" dirty="0"/>
            </a:p>
          </p:txBody>
        </p:sp>
        <p:pic>
          <p:nvPicPr>
            <p:cNvPr id="25" name="图片 24" descr="调查活动logo"/>
            <p:cNvPicPr>
              <a:picLocks noChangeAspect="1"/>
            </p:cNvPicPr>
            <p:nvPr/>
          </p:nvPicPr>
          <p:blipFill>
            <a:blip r:embed="rId2"/>
            <a:stretch>
              <a:fillRect/>
            </a:stretch>
          </p:blipFill>
          <p:spPr>
            <a:xfrm>
              <a:off x="187325" y="162560"/>
              <a:ext cx="465455" cy="465455"/>
            </a:xfrm>
            <a:prstGeom prst="rect">
              <a:avLst/>
            </a:prstGeom>
          </p:spPr>
        </p:pic>
        <p:pic>
          <p:nvPicPr>
            <p:cNvPr id="26" name="图片 25" descr="发布周3"/>
            <p:cNvPicPr>
              <a:picLocks noChangeAspect="1"/>
            </p:cNvPicPr>
            <p:nvPr/>
          </p:nvPicPr>
          <p:blipFill>
            <a:blip r:embed="rId3"/>
            <a:srcRect l="30810" r="28271" b="17461"/>
            <a:stretch>
              <a:fillRect/>
            </a:stretch>
          </p:blipFill>
          <p:spPr>
            <a:xfrm>
              <a:off x="10773658" y="-63043"/>
              <a:ext cx="593725" cy="846455"/>
            </a:xfrm>
            <a:prstGeom prst="rect">
              <a:avLst/>
            </a:prstGeom>
          </p:spPr>
        </p:pic>
        <p:pic>
          <p:nvPicPr>
            <p:cNvPr id="27" name="图片 26" descr="发布周1"/>
            <p:cNvPicPr>
              <a:picLocks noChangeAspect="1"/>
            </p:cNvPicPr>
            <p:nvPr/>
          </p:nvPicPr>
          <p:blipFill>
            <a:blip r:embed="rId4"/>
            <a:srcRect l="28837" r="24397" b="16204"/>
            <a:stretch>
              <a:fillRect/>
            </a:stretch>
          </p:blipFill>
          <p:spPr>
            <a:xfrm>
              <a:off x="11442948" y="-75108"/>
              <a:ext cx="702310" cy="919480"/>
            </a:xfrm>
            <a:prstGeom prst="rect">
              <a:avLst/>
            </a:prstGeom>
          </p:spPr>
        </p:pic>
      </p:grpSp>
      <p:grpSp>
        <p:nvGrpSpPr>
          <p:cNvPr id="31" name="组合 30"/>
          <p:cNvGrpSpPr/>
          <p:nvPr/>
        </p:nvGrpSpPr>
        <p:grpSpPr>
          <a:xfrm>
            <a:off x="4125277" y="564741"/>
            <a:ext cx="3941445" cy="584835"/>
            <a:chOff x="6892" y="484"/>
            <a:chExt cx="6207" cy="921"/>
          </a:xfrm>
        </p:grpSpPr>
        <p:sp>
          <p:nvSpPr>
            <p:cNvPr id="32" name="矩形 31"/>
            <p:cNvSpPr/>
            <p:nvPr/>
          </p:nvSpPr>
          <p:spPr>
            <a:xfrm>
              <a:off x="8573" y="484"/>
              <a:ext cx="2876" cy="921"/>
            </a:xfrm>
            <a:prstGeom prst="rect">
              <a:avLst/>
            </a:prstGeom>
          </p:spPr>
          <p:txBody>
            <a:bodyPr wrap="none">
              <a:spAutoFit/>
            </a:bodyPr>
            <a:lstStyle/>
            <a:p>
              <a:pPr algn="ctr"/>
              <a:r>
                <a:rPr lang="zh-CN" altLang="en-US" sz="3200" dirty="0">
                  <a:solidFill>
                    <a:srgbClr val="381309"/>
                  </a:solidFill>
                  <a:ea typeface="微软雅黑" panose="020B0503020204020204" charset="-122"/>
                  <a:sym typeface="+mn-ea"/>
                </a:rPr>
                <a:t>社会认知</a:t>
              </a:r>
              <a:endParaRPr lang="zh-CN" altLang="en-US" sz="3200" spc="300" dirty="0">
                <a:solidFill>
                  <a:srgbClr val="381309"/>
                </a:solidFill>
                <a:latin typeface="Century Gothic" panose="020B0502020202020204" pitchFamily="34" charset="0"/>
                <a:ea typeface="微软雅黑" panose="020B0503020204020204" charset="-122"/>
                <a:sym typeface="Century Gothic" panose="020B0502020202020204" pitchFamily="34" charset="0"/>
              </a:endParaRPr>
            </a:p>
          </p:txBody>
        </p:sp>
        <p:grpSp>
          <p:nvGrpSpPr>
            <p:cNvPr id="33" name="组合 32"/>
            <p:cNvGrpSpPr/>
            <p:nvPr/>
          </p:nvGrpSpPr>
          <p:grpSpPr>
            <a:xfrm>
              <a:off x="6892" y="782"/>
              <a:ext cx="800" cy="417"/>
              <a:chOff x="6947" y="1121"/>
              <a:chExt cx="800" cy="417"/>
            </a:xfrm>
          </p:grpSpPr>
          <p:sp>
            <p:nvSpPr>
              <p:cNvPr id="39" name="燕尾形 38"/>
              <p:cNvSpPr/>
              <p:nvPr/>
            </p:nvSpPr>
            <p:spPr>
              <a:xfrm>
                <a:off x="7361" y="1121"/>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燕尾形 39"/>
              <p:cNvSpPr/>
              <p:nvPr/>
            </p:nvSpPr>
            <p:spPr>
              <a:xfrm>
                <a:off x="6947" y="1130"/>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 name="组合 33"/>
            <p:cNvGrpSpPr/>
            <p:nvPr/>
          </p:nvGrpSpPr>
          <p:grpSpPr>
            <a:xfrm flipH="1">
              <a:off x="12299" y="782"/>
              <a:ext cx="800" cy="417"/>
              <a:chOff x="6947" y="1121"/>
              <a:chExt cx="800" cy="417"/>
            </a:xfrm>
          </p:grpSpPr>
          <p:sp>
            <p:nvSpPr>
              <p:cNvPr id="35" name="燕尾形 34"/>
              <p:cNvSpPr/>
              <p:nvPr/>
            </p:nvSpPr>
            <p:spPr>
              <a:xfrm>
                <a:off x="7361" y="1121"/>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燕尾形 37"/>
              <p:cNvSpPr/>
              <p:nvPr/>
            </p:nvSpPr>
            <p:spPr>
              <a:xfrm>
                <a:off x="6947" y="1130"/>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1">
            <a:alphaModFix amt="50000"/>
          </a:blip>
          <a:tile tx="0" ty="0" sx="100000" sy="100000" flip="none" algn="tl"/>
        </a:blipFill>
        <a:effectLst/>
      </p:bgPr>
    </p:bg>
    <p:spTree>
      <p:nvGrpSpPr>
        <p:cNvPr id="1" name=""/>
        <p:cNvGrpSpPr/>
        <p:nvPr/>
      </p:nvGrpSpPr>
      <p:grpSpPr>
        <a:xfrm>
          <a:off x="0" y="0"/>
          <a:ext cx="0" cy="0"/>
          <a:chOff x="0" y="0"/>
          <a:chExt cx="0" cy="0"/>
        </a:xfrm>
      </p:grpSpPr>
      <p:pic>
        <p:nvPicPr>
          <p:cNvPr id="29" name="图片 28" descr="f4b1c320bb7adbe4890e4dd8520159da"/>
          <p:cNvPicPr>
            <a:picLocks noChangeAspect="1"/>
          </p:cNvPicPr>
          <p:nvPr/>
        </p:nvPicPr>
        <p:blipFill>
          <a:blip r:embed="rId2"/>
          <a:srcRect l="5737" t="8070" r="9856" b="6354"/>
          <a:stretch>
            <a:fillRect/>
          </a:stretch>
        </p:blipFill>
        <p:spPr>
          <a:xfrm rot="16200000">
            <a:off x="1217827" y="-178613"/>
            <a:ext cx="5503545" cy="7427595"/>
          </a:xfrm>
          <a:prstGeom prst="rect">
            <a:avLst/>
          </a:prstGeom>
        </p:spPr>
      </p:pic>
      <p:sp>
        <p:nvSpPr>
          <p:cNvPr id="30" name="矩形 29"/>
          <p:cNvSpPr/>
          <p:nvPr/>
        </p:nvSpPr>
        <p:spPr>
          <a:xfrm>
            <a:off x="728345" y="1226068"/>
            <a:ext cx="5953318" cy="4405864"/>
          </a:xfrm>
          <a:prstGeom prst="rect">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7036135" y="891857"/>
            <a:ext cx="4781230" cy="5074285"/>
            <a:chOff x="11096" y="1459"/>
            <a:chExt cx="7007" cy="7991"/>
          </a:xfrm>
        </p:grpSpPr>
        <p:sp>
          <p:nvSpPr>
            <p:cNvPr id="3" name="文本框 22"/>
            <p:cNvSpPr>
              <a:spLocks noChangeArrowheads="1"/>
            </p:cNvSpPr>
            <p:nvPr/>
          </p:nvSpPr>
          <p:spPr bwMode="auto">
            <a:xfrm>
              <a:off x="12198" y="3998"/>
              <a:ext cx="4485" cy="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000" dirty="0">
                  <a:solidFill>
                    <a:srgbClr val="381309"/>
                  </a:solidFill>
                  <a:ea typeface="微软雅黑" panose="020B0503020204020204" charset="-122"/>
                </a:rPr>
                <a:t>未成年人网络使用现状</a:t>
              </a:r>
              <a:endParaRPr lang="zh-CN" altLang="en-US" sz="2000" dirty="0">
                <a:solidFill>
                  <a:srgbClr val="381309"/>
                </a:solidFill>
                <a:ea typeface="微软雅黑" panose="020B0503020204020204" charset="-122"/>
              </a:endParaRPr>
            </a:p>
          </p:txBody>
        </p:sp>
        <p:sp>
          <p:nvSpPr>
            <p:cNvPr id="9" name="文本框 22"/>
            <p:cNvSpPr>
              <a:spLocks noChangeArrowheads="1"/>
            </p:cNvSpPr>
            <p:nvPr/>
          </p:nvSpPr>
          <p:spPr bwMode="auto">
            <a:xfrm>
              <a:off x="12198" y="5146"/>
              <a:ext cx="4822" cy="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000" dirty="0">
                  <a:solidFill>
                    <a:srgbClr val="381309"/>
                  </a:solidFill>
                  <a:ea typeface="微软雅黑" panose="020B0503020204020204" charset="-122"/>
                </a:rPr>
                <a:t>未成年人网络权益保护现状</a:t>
              </a:r>
              <a:endParaRPr lang="zh-CN" altLang="en-US" sz="2000" dirty="0">
                <a:solidFill>
                  <a:srgbClr val="381309"/>
                </a:solidFill>
                <a:ea typeface="微软雅黑" panose="020B0503020204020204" charset="-122"/>
              </a:endParaRPr>
            </a:p>
          </p:txBody>
        </p:sp>
        <p:sp>
          <p:nvSpPr>
            <p:cNvPr id="67" name="Oval 2"/>
            <p:cNvSpPr/>
            <p:nvPr/>
          </p:nvSpPr>
          <p:spPr bwMode="auto">
            <a:xfrm>
              <a:off x="11096" y="3817"/>
              <a:ext cx="917" cy="917"/>
            </a:xfrm>
            <a:prstGeom prst="ellipse">
              <a:avLst/>
            </a:prstGeom>
            <a:solidFill>
              <a:srgbClr val="381309"/>
            </a:solidFill>
            <a:ln w="19050">
              <a:noFill/>
              <a:round/>
            </a:ln>
          </p:spPr>
          <p:txBody>
            <a:bodyPr rot="0" spcFirstLastPara="0" vert="horz" wrap="none" lIns="0" tIns="0" rIns="0" bIns="0" anchor="ctr" anchorCtr="1" forceAA="0" compatLnSpc="1">
              <a:normAutofit/>
            </a:bodyPr>
            <a:lstStyle/>
            <a:p>
              <a:pPr algn="ctr"/>
              <a:r>
                <a:rPr lang="en-US" altLang="zh-CN" sz="2000" dirty="0">
                  <a:solidFill>
                    <a:schemeClr val="bg1">
                      <a:lumMod val="100000"/>
                    </a:schemeClr>
                  </a:solidFill>
                  <a:latin typeface="Impact" panose="020B0806030902050204" pitchFamily="34" charset="0"/>
                </a:rPr>
                <a:t>03</a:t>
              </a:r>
              <a:endParaRPr lang="en-US" altLang="zh-CN" sz="2000" dirty="0">
                <a:solidFill>
                  <a:schemeClr val="bg1">
                    <a:lumMod val="100000"/>
                  </a:schemeClr>
                </a:solidFill>
                <a:latin typeface="Impact" panose="020B0806030902050204" pitchFamily="34" charset="0"/>
              </a:endParaRPr>
            </a:p>
          </p:txBody>
        </p:sp>
        <p:sp>
          <p:nvSpPr>
            <p:cNvPr id="69" name="Oval 2"/>
            <p:cNvSpPr/>
            <p:nvPr/>
          </p:nvSpPr>
          <p:spPr bwMode="auto">
            <a:xfrm>
              <a:off x="11096" y="4996"/>
              <a:ext cx="917" cy="917"/>
            </a:xfrm>
            <a:prstGeom prst="ellipse">
              <a:avLst/>
            </a:prstGeom>
            <a:solidFill>
              <a:srgbClr val="381309"/>
            </a:solidFill>
            <a:ln w="19050">
              <a:noFill/>
              <a:round/>
            </a:ln>
          </p:spPr>
          <p:txBody>
            <a:bodyPr rot="0" spcFirstLastPara="0" vert="horz" wrap="none" lIns="0" tIns="0" rIns="0" bIns="0" anchor="ctr" anchorCtr="1" forceAA="0" compatLnSpc="1">
              <a:normAutofit/>
            </a:bodyPr>
            <a:lstStyle/>
            <a:p>
              <a:pPr algn="ctr"/>
              <a:r>
                <a:rPr lang="en-US" altLang="zh-CN" sz="2000" dirty="0">
                  <a:solidFill>
                    <a:schemeClr val="bg1">
                      <a:lumMod val="100000"/>
                    </a:schemeClr>
                  </a:solidFill>
                  <a:latin typeface="Impact" panose="020B0806030902050204" pitchFamily="34" charset="0"/>
                </a:rPr>
                <a:t>04</a:t>
              </a:r>
              <a:endParaRPr lang="en-US" altLang="zh-CN" sz="2000" dirty="0">
                <a:solidFill>
                  <a:schemeClr val="bg1">
                    <a:lumMod val="100000"/>
                  </a:schemeClr>
                </a:solidFill>
                <a:latin typeface="Impact" panose="020B0806030902050204" pitchFamily="34" charset="0"/>
              </a:endParaRPr>
            </a:p>
          </p:txBody>
        </p:sp>
        <p:sp>
          <p:nvSpPr>
            <p:cNvPr id="22" name="文本框 22"/>
            <p:cNvSpPr>
              <a:spLocks noChangeArrowheads="1"/>
            </p:cNvSpPr>
            <p:nvPr/>
          </p:nvSpPr>
          <p:spPr bwMode="auto">
            <a:xfrm>
              <a:off x="12198" y="1602"/>
              <a:ext cx="4485" cy="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000" dirty="0">
                  <a:solidFill>
                    <a:srgbClr val="381309"/>
                  </a:solidFill>
                  <a:ea typeface="微软雅黑" panose="020B0503020204020204" charset="-122"/>
                </a:rPr>
                <a:t>前言</a:t>
              </a:r>
              <a:endParaRPr lang="zh-CN" altLang="en-US" sz="2000" dirty="0">
                <a:solidFill>
                  <a:srgbClr val="381309"/>
                </a:solidFill>
                <a:ea typeface="微软雅黑" panose="020B0503020204020204" charset="-122"/>
              </a:endParaRPr>
            </a:p>
          </p:txBody>
        </p:sp>
        <p:sp>
          <p:nvSpPr>
            <p:cNvPr id="66" name="Oval 2"/>
            <p:cNvSpPr/>
            <p:nvPr/>
          </p:nvSpPr>
          <p:spPr bwMode="auto">
            <a:xfrm>
              <a:off x="11108" y="1459"/>
              <a:ext cx="917" cy="917"/>
            </a:xfrm>
            <a:prstGeom prst="ellipse">
              <a:avLst/>
            </a:prstGeom>
            <a:solidFill>
              <a:srgbClr val="381309"/>
            </a:solidFill>
            <a:ln w="19050">
              <a:noFill/>
              <a:round/>
            </a:ln>
          </p:spPr>
          <p:txBody>
            <a:bodyPr rot="0" spcFirstLastPara="0" vert="horz" wrap="none" lIns="0" tIns="0" rIns="0" bIns="0" anchor="ctr" anchorCtr="1" forceAA="0" compatLnSpc="1">
              <a:normAutofit/>
            </a:bodyPr>
            <a:lstStyle/>
            <a:p>
              <a:pPr algn="ctr"/>
              <a:r>
                <a:rPr lang="en-US" altLang="zh-CN" sz="2000" dirty="0">
                  <a:solidFill>
                    <a:schemeClr val="bg1">
                      <a:lumMod val="100000"/>
                    </a:schemeClr>
                  </a:solidFill>
                  <a:latin typeface="Impact" panose="020B0806030902050204" pitchFamily="34" charset="0"/>
                </a:rPr>
                <a:t>01</a:t>
              </a:r>
              <a:endParaRPr lang="en-US" altLang="zh-CN" sz="2000" dirty="0">
                <a:solidFill>
                  <a:schemeClr val="bg1">
                    <a:lumMod val="100000"/>
                  </a:schemeClr>
                </a:solidFill>
                <a:latin typeface="Impact" panose="020B0806030902050204" pitchFamily="34" charset="0"/>
              </a:endParaRPr>
            </a:p>
          </p:txBody>
        </p:sp>
        <p:sp>
          <p:nvSpPr>
            <p:cNvPr id="16" name="文本框 22"/>
            <p:cNvSpPr>
              <a:spLocks noChangeArrowheads="1"/>
            </p:cNvSpPr>
            <p:nvPr/>
          </p:nvSpPr>
          <p:spPr bwMode="auto">
            <a:xfrm>
              <a:off x="12198" y="2822"/>
              <a:ext cx="4485" cy="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000" dirty="0">
                  <a:solidFill>
                    <a:srgbClr val="381309"/>
                  </a:solidFill>
                  <a:ea typeface="微软雅黑" panose="020B0503020204020204" charset="-122"/>
                </a:rPr>
                <a:t>调查数据及问卷来源</a:t>
              </a:r>
              <a:endParaRPr lang="zh-CN" altLang="en-US" sz="2000" dirty="0">
                <a:solidFill>
                  <a:srgbClr val="381309"/>
                </a:solidFill>
                <a:ea typeface="微软雅黑" panose="020B0503020204020204" charset="-122"/>
              </a:endParaRPr>
            </a:p>
          </p:txBody>
        </p:sp>
        <p:sp>
          <p:nvSpPr>
            <p:cNvPr id="25" name="Oval 2"/>
            <p:cNvSpPr/>
            <p:nvPr/>
          </p:nvSpPr>
          <p:spPr bwMode="auto">
            <a:xfrm>
              <a:off x="11123" y="2638"/>
              <a:ext cx="917" cy="917"/>
            </a:xfrm>
            <a:prstGeom prst="ellipse">
              <a:avLst/>
            </a:prstGeom>
            <a:solidFill>
              <a:srgbClr val="381309"/>
            </a:solidFill>
            <a:ln w="19050">
              <a:noFill/>
              <a:round/>
            </a:ln>
          </p:spPr>
          <p:txBody>
            <a:bodyPr rot="0" spcFirstLastPara="0" vert="horz" wrap="none" lIns="0" tIns="0" rIns="0" bIns="0" anchor="ctr" anchorCtr="1" forceAA="0" compatLnSpc="1">
              <a:normAutofit/>
            </a:bodyPr>
            <a:lstStyle/>
            <a:p>
              <a:pPr algn="ctr"/>
              <a:r>
                <a:rPr lang="en-US" altLang="zh-CN" sz="2000" dirty="0">
                  <a:solidFill>
                    <a:schemeClr val="bg1">
                      <a:lumMod val="100000"/>
                    </a:schemeClr>
                  </a:solidFill>
                  <a:latin typeface="Impact" panose="020B0806030902050204" pitchFamily="34" charset="0"/>
                </a:rPr>
                <a:t>02</a:t>
              </a:r>
              <a:endParaRPr lang="en-US" altLang="zh-CN" sz="2000" dirty="0">
                <a:solidFill>
                  <a:schemeClr val="bg1">
                    <a:lumMod val="100000"/>
                  </a:schemeClr>
                </a:solidFill>
                <a:latin typeface="Impact" panose="020B0806030902050204" pitchFamily="34" charset="0"/>
              </a:endParaRPr>
            </a:p>
          </p:txBody>
        </p:sp>
        <p:sp>
          <p:nvSpPr>
            <p:cNvPr id="2" name="Oval 2"/>
            <p:cNvSpPr/>
            <p:nvPr/>
          </p:nvSpPr>
          <p:spPr bwMode="auto">
            <a:xfrm>
              <a:off x="11096" y="6175"/>
              <a:ext cx="917" cy="917"/>
            </a:xfrm>
            <a:prstGeom prst="ellipse">
              <a:avLst/>
            </a:prstGeom>
            <a:solidFill>
              <a:srgbClr val="381309"/>
            </a:solidFill>
            <a:ln w="19050">
              <a:noFill/>
              <a:round/>
            </a:ln>
          </p:spPr>
          <p:txBody>
            <a:bodyPr rot="0" spcFirstLastPara="0" vert="horz" wrap="none" lIns="0" tIns="0" rIns="0" bIns="0" anchor="ctr" anchorCtr="1" forceAA="0" compatLnSpc="1">
              <a:normAutofit/>
            </a:bodyPr>
            <a:lstStyle/>
            <a:p>
              <a:pPr algn="ctr"/>
              <a:r>
                <a:rPr lang="en-US" altLang="zh-CN" sz="2000" dirty="0">
                  <a:solidFill>
                    <a:schemeClr val="bg1">
                      <a:lumMod val="100000"/>
                    </a:schemeClr>
                  </a:solidFill>
                  <a:latin typeface="Impact" panose="020B0806030902050204" pitchFamily="34" charset="0"/>
                </a:rPr>
                <a:t>05</a:t>
              </a:r>
              <a:endParaRPr lang="en-US" altLang="zh-CN" sz="2000" dirty="0">
                <a:solidFill>
                  <a:schemeClr val="bg1">
                    <a:lumMod val="100000"/>
                  </a:schemeClr>
                </a:solidFill>
                <a:latin typeface="Impact" panose="020B0806030902050204" pitchFamily="34" charset="0"/>
              </a:endParaRPr>
            </a:p>
          </p:txBody>
        </p:sp>
        <p:sp>
          <p:nvSpPr>
            <p:cNvPr id="4" name="文本框 22"/>
            <p:cNvSpPr>
              <a:spLocks noChangeArrowheads="1"/>
            </p:cNvSpPr>
            <p:nvPr/>
          </p:nvSpPr>
          <p:spPr bwMode="auto">
            <a:xfrm>
              <a:off x="12198" y="6344"/>
              <a:ext cx="5905" cy="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000" dirty="0">
                  <a:solidFill>
                    <a:srgbClr val="381309"/>
                  </a:solidFill>
                  <a:ea typeface="微软雅黑" panose="020B0503020204020204" charset="-122"/>
                </a:rPr>
                <a:t>未成年人网络权益保护的社会认知</a:t>
              </a:r>
              <a:endParaRPr lang="zh-CN" altLang="en-US" sz="2000" dirty="0">
                <a:solidFill>
                  <a:srgbClr val="381309"/>
                </a:solidFill>
                <a:ea typeface="微软雅黑" panose="020B0503020204020204" charset="-122"/>
              </a:endParaRPr>
            </a:p>
          </p:txBody>
        </p:sp>
        <p:sp>
          <p:nvSpPr>
            <p:cNvPr id="5" name="文本框 22"/>
            <p:cNvSpPr>
              <a:spLocks noChangeArrowheads="1"/>
            </p:cNvSpPr>
            <p:nvPr/>
          </p:nvSpPr>
          <p:spPr bwMode="auto">
            <a:xfrm>
              <a:off x="12198" y="7501"/>
              <a:ext cx="5904" cy="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000" dirty="0">
                  <a:solidFill>
                    <a:srgbClr val="381309"/>
                  </a:solidFill>
                  <a:ea typeface="微软雅黑" panose="020B0503020204020204" charset="-122"/>
                </a:rPr>
                <a:t>未成年人网络权益保护的自我认知</a:t>
              </a:r>
              <a:endParaRPr lang="zh-CN" altLang="en-US" sz="2000" dirty="0">
                <a:solidFill>
                  <a:srgbClr val="381309"/>
                </a:solidFill>
                <a:ea typeface="微软雅黑" panose="020B0503020204020204" charset="-122"/>
              </a:endParaRPr>
            </a:p>
          </p:txBody>
        </p:sp>
        <p:sp>
          <p:nvSpPr>
            <p:cNvPr id="6" name="文本框 22"/>
            <p:cNvSpPr>
              <a:spLocks noChangeArrowheads="1"/>
            </p:cNvSpPr>
            <p:nvPr/>
          </p:nvSpPr>
          <p:spPr bwMode="auto">
            <a:xfrm>
              <a:off x="12198" y="8690"/>
              <a:ext cx="5453" cy="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000" dirty="0">
                  <a:solidFill>
                    <a:srgbClr val="381309"/>
                  </a:solidFill>
                  <a:ea typeface="微软雅黑" panose="020B0503020204020204" charset="-122"/>
                </a:rPr>
                <a:t>未成年人网络权益保护倡议</a:t>
              </a:r>
              <a:endParaRPr lang="zh-CN" altLang="en-US" sz="2000" dirty="0">
                <a:solidFill>
                  <a:srgbClr val="381309"/>
                </a:solidFill>
                <a:ea typeface="微软雅黑" panose="020B0503020204020204" charset="-122"/>
              </a:endParaRPr>
            </a:p>
          </p:txBody>
        </p:sp>
        <p:sp>
          <p:nvSpPr>
            <p:cNvPr id="7" name="Oval 2"/>
            <p:cNvSpPr/>
            <p:nvPr/>
          </p:nvSpPr>
          <p:spPr bwMode="auto">
            <a:xfrm>
              <a:off x="11096" y="7354"/>
              <a:ext cx="917" cy="917"/>
            </a:xfrm>
            <a:prstGeom prst="ellipse">
              <a:avLst/>
            </a:prstGeom>
            <a:solidFill>
              <a:srgbClr val="381309"/>
            </a:solidFill>
            <a:ln w="19050">
              <a:noFill/>
              <a:round/>
            </a:ln>
          </p:spPr>
          <p:txBody>
            <a:bodyPr rot="0" spcFirstLastPara="0" vert="horz" wrap="none" lIns="0" tIns="0" rIns="0" bIns="0" anchor="ctr" anchorCtr="1" forceAA="0" compatLnSpc="1">
              <a:normAutofit/>
            </a:bodyPr>
            <a:lstStyle/>
            <a:p>
              <a:pPr algn="ctr"/>
              <a:r>
                <a:rPr lang="en-US" altLang="zh-CN" sz="2000" dirty="0">
                  <a:solidFill>
                    <a:schemeClr val="bg1">
                      <a:lumMod val="100000"/>
                    </a:schemeClr>
                  </a:solidFill>
                  <a:latin typeface="Impact" panose="020B0806030902050204" pitchFamily="34" charset="0"/>
                </a:rPr>
                <a:t>06</a:t>
              </a:r>
              <a:endParaRPr lang="en-US" altLang="zh-CN" sz="2000" dirty="0">
                <a:solidFill>
                  <a:schemeClr val="bg1">
                    <a:lumMod val="100000"/>
                  </a:schemeClr>
                </a:solidFill>
                <a:latin typeface="Impact" panose="020B0806030902050204" pitchFamily="34" charset="0"/>
              </a:endParaRPr>
            </a:p>
          </p:txBody>
        </p:sp>
        <p:sp>
          <p:nvSpPr>
            <p:cNvPr id="8" name="Oval 2"/>
            <p:cNvSpPr/>
            <p:nvPr/>
          </p:nvSpPr>
          <p:spPr bwMode="auto">
            <a:xfrm>
              <a:off x="11096" y="8533"/>
              <a:ext cx="917" cy="917"/>
            </a:xfrm>
            <a:prstGeom prst="ellipse">
              <a:avLst/>
            </a:prstGeom>
            <a:solidFill>
              <a:srgbClr val="381309"/>
            </a:solidFill>
            <a:ln w="19050">
              <a:noFill/>
              <a:round/>
            </a:ln>
          </p:spPr>
          <p:txBody>
            <a:bodyPr rot="0" spcFirstLastPara="0" vert="horz" wrap="none" lIns="0" tIns="0" rIns="0" bIns="0" anchor="ctr" anchorCtr="1" forceAA="0" compatLnSpc="1">
              <a:normAutofit/>
            </a:bodyPr>
            <a:lstStyle/>
            <a:p>
              <a:pPr algn="ctr"/>
              <a:r>
                <a:rPr lang="en-US" altLang="zh-CN" sz="2000" dirty="0">
                  <a:solidFill>
                    <a:schemeClr val="bg1">
                      <a:lumMod val="100000"/>
                    </a:schemeClr>
                  </a:solidFill>
                  <a:latin typeface="Impact" panose="020B0806030902050204" pitchFamily="34" charset="0"/>
                </a:rPr>
                <a:t>07</a:t>
              </a:r>
              <a:endParaRPr lang="en-US" altLang="zh-CN" sz="2000" dirty="0">
                <a:solidFill>
                  <a:schemeClr val="bg1">
                    <a:lumMod val="100000"/>
                  </a:schemeClr>
                </a:solidFill>
                <a:latin typeface="Impact" panose="020B0806030902050204" pitchFamily="34" charset="0"/>
              </a:endParaRPr>
            </a:p>
          </p:txBody>
        </p:sp>
      </p:grpSp>
      <p:grpSp>
        <p:nvGrpSpPr>
          <p:cNvPr id="21" name="组合 20"/>
          <p:cNvGrpSpPr/>
          <p:nvPr/>
        </p:nvGrpSpPr>
        <p:grpSpPr>
          <a:xfrm>
            <a:off x="187325" y="-75108"/>
            <a:ext cx="11957933" cy="919480"/>
            <a:chOff x="187325" y="-75108"/>
            <a:chExt cx="11957933" cy="919480"/>
          </a:xfrm>
        </p:grpSpPr>
        <p:sp>
          <p:nvSpPr>
            <p:cNvPr id="23" name="文本框 22"/>
            <p:cNvSpPr txBox="1"/>
            <p:nvPr/>
          </p:nvSpPr>
          <p:spPr>
            <a:xfrm>
              <a:off x="728345" y="253827"/>
              <a:ext cx="3528000" cy="261610"/>
            </a:xfrm>
            <a:prstGeom prst="rect">
              <a:avLst/>
            </a:prstGeom>
            <a:noFill/>
          </p:spPr>
          <p:txBody>
            <a:bodyPr wrap="square" rtlCol="0">
              <a:spAutoFit/>
            </a:bodyPr>
            <a:lstStyle/>
            <a:p>
              <a:pPr algn="dist"/>
              <a:r>
                <a:rPr kumimoji="1" lang="zh-CN" altLang="en-US" sz="1100" dirty="0"/>
                <a:t>网络</a:t>
              </a:r>
              <a:r>
                <a:rPr kumimoji="1" lang="zh-CN" altLang="en-US" sz="1100" dirty="0">
                  <a:latin typeface="黑体" panose="02010609060101010101" charset="-122"/>
                  <a:ea typeface="黑体" panose="02010609060101010101" charset="-122"/>
                </a:rPr>
                <a:t>安全</a:t>
              </a:r>
              <a:r>
                <a:rPr kumimoji="1" lang="zh-CN" altLang="en-US" sz="1100" dirty="0"/>
                <a:t>为人民 网络安全靠人民</a:t>
              </a:r>
              <a:endParaRPr kumimoji="1" lang="zh-CN" altLang="en-US" sz="1100" dirty="0"/>
            </a:p>
          </p:txBody>
        </p:sp>
        <p:pic>
          <p:nvPicPr>
            <p:cNvPr id="27" name="图片 26" descr="调查活动logo"/>
            <p:cNvPicPr>
              <a:picLocks noChangeAspect="1"/>
            </p:cNvPicPr>
            <p:nvPr/>
          </p:nvPicPr>
          <p:blipFill>
            <a:blip r:embed="rId4"/>
            <a:stretch>
              <a:fillRect/>
            </a:stretch>
          </p:blipFill>
          <p:spPr>
            <a:xfrm>
              <a:off x="187325" y="162560"/>
              <a:ext cx="465455" cy="465455"/>
            </a:xfrm>
            <a:prstGeom prst="rect">
              <a:avLst/>
            </a:prstGeom>
          </p:spPr>
        </p:pic>
        <p:pic>
          <p:nvPicPr>
            <p:cNvPr id="28" name="图片 27" descr="发布周3"/>
            <p:cNvPicPr>
              <a:picLocks noChangeAspect="1"/>
            </p:cNvPicPr>
            <p:nvPr/>
          </p:nvPicPr>
          <p:blipFill>
            <a:blip r:embed="rId5"/>
            <a:srcRect l="30810" r="28271" b="17461"/>
            <a:stretch>
              <a:fillRect/>
            </a:stretch>
          </p:blipFill>
          <p:spPr>
            <a:xfrm>
              <a:off x="10773658" y="-63043"/>
              <a:ext cx="593725" cy="846455"/>
            </a:xfrm>
            <a:prstGeom prst="rect">
              <a:avLst/>
            </a:prstGeom>
          </p:spPr>
        </p:pic>
        <p:pic>
          <p:nvPicPr>
            <p:cNvPr id="32" name="图片 31" descr="发布周1"/>
            <p:cNvPicPr>
              <a:picLocks noChangeAspect="1"/>
            </p:cNvPicPr>
            <p:nvPr/>
          </p:nvPicPr>
          <p:blipFill>
            <a:blip r:embed="rId6"/>
            <a:srcRect l="28837" r="24397" b="16204"/>
            <a:stretch>
              <a:fillRect/>
            </a:stretch>
          </p:blipFill>
          <p:spPr>
            <a:xfrm>
              <a:off x="11442948" y="-75108"/>
              <a:ext cx="702310" cy="91948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22"/>
          <p:cNvSpPr>
            <a:spLocks noChangeArrowheads="1"/>
          </p:cNvSpPr>
          <p:nvPr/>
        </p:nvSpPr>
        <p:spPr bwMode="auto">
          <a:xfrm>
            <a:off x="1416000" y="1287780"/>
            <a:ext cx="1017270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457200" indent="-457200" algn="ctr">
              <a:buFont typeface="Arial" panose="020B0604020202020204" pitchFamily="34" charset="0"/>
              <a:buChar char="•"/>
            </a:pPr>
            <a:r>
              <a:rPr lang="zh-CN" altLang="en-US" sz="2800" dirty="0">
                <a:solidFill>
                  <a:srgbClr val="381309"/>
                </a:solidFill>
                <a:latin typeface="微软雅黑" panose="020B0503020204020204" charset="-122"/>
                <a:ea typeface="微软雅黑" panose="020B0503020204020204" charset="-122"/>
                <a:cs typeface="微软雅黑" panose="020B0503020204020204" charset="-122"/>
                <a:sym typeface="微软雅黑" panose="020B0503020204020204" charset="-122"/>
              </a:rPr>
              <a:t>对未成年人上网态度谨慎，最担心网络沉迷和有害信息</a:t>
            </a:r>
            <a:endParaRPr lang="zh-CN" altLang="en-US" sz="2800" dirty="0">
              <a:solidFill>
                <a:srgbClr val="381309"/>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32000" y="2346960"/>
            <a:ext cx="4248000" cy="331404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10603" r="10575"/>
          <a:stretch>
            <a:fillRect/>
          </a:stretch>
        </p:blipFill>
        <p:spPr bwMode="auto">
          <a:xfrm>
            <a:off x="6721525" y="2351760"/>
            <a:ext cx="4312385" cy="3314040"/>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13" name="组合 12"/>
          <p:cNvGrpSpPr/>
          <p:nvPr/>
        </p:nvGrpSpPr>
        <p:grpSpPr>
          <a:xfrm>
            <a:off x="187325" y="-75108"/>
            <a:ext cx="11957933" cy="919480"/>
            <a:chOff x="187325" y="-75108"/>
            <a:chExt cx="11957933" cy="919480"/>
          </a:xfrm>
        </p:grpSpPr>
        <p:sp>
          <p:nvSpPr>
            <p:cNvPr id="14" name="文本框 13"/>
            <p:cNvSpPr txBox="1"/>
            <p:nvPr/>
          </p:nvSpPr>
          <p:spPr>
            <a:xfrm>
              <a:off x="728345" y="253827"/>
              <a:ext cx="3528000" cy="261610"/>
            </a:xfrm>
            <a:prstGeom prst="rect">
              <a:avLst/>
            </a:prstGeom>
            <a:noFill/>
          </p:spPr>
          <p:txBody>
            <a:bodyPr wrap="square" rtlCol="0">
              <a:spAutoFit/>
            </a:bodyPr>
            <a:lstStyle/>
            <a:p>
              <a:pPr algn="dist"/>
              <a:r>
                <a:rPr kumimoji="1" lang="zh-CN" altLang="en-US" sz="1100" dirty="0"/>
                <a:t>网络</a:t>
              </a:r>
              <a:r>
                <a:rPr kumimoji="1" lang="zh-CN" altLang="en-US" sz="1100" dirty="0">
                  <a:latin typeface="黑体" panose="02010609060101010101" charset="-122"/>
                  <a:ea typeface="黑体" panose="02010609060101010101" charset="-122"/>
                </a:rPr>
                <a:t>安全</a:t>
              </a:r>
              <a:r>
                <a:rPr kumimoji="1" lang="zh-CN" altLang="en-US" sz="1100" dirty="0"/>
                <a:t>为人民 网络安全靠人民</a:t>
              </a:r>
              <a:endParaRPr kumimoji="1" lang="zh-CN" altLang="en-US" sz="1100" dirty="0"/>
            </a:p>
          </p:txBody>
        </p:sp>
        <p:pic>
          <p:nvPicPr>
            <p:cNvPr id="16" name="图片 15" descr="调查活动logo"/>
            <p:cNvPicPr>
              <a:picLocks noChangeAspect="1"/>
            </p:cNvPicPr>
            <p:nvPr/>
          </p:nvPicPr>
          <p:blipFill>
            <a:blip r:embed="rId3"/>
            <a:stretch>
              <a:fillRect/>
            </a:stretch>
          </p:blipFill>
          <p:spPr>
            <a:xfrm>
              <a:off x="187325" y="162560"/>
              <a:ext cx="465455" cy="465455"/>
            </a:xfrm>
            <a:prstGeom prst="rect">
              <a:avLst/>
            </a:prstGeom>
          </p:spPr>
        </p:pic>
        <p:pic>
          <p:nvPicPr>
            <p:cNvPr id="17" name="图片 16" descr="发布周3"/>
            <p:cNvPicPr>
              <a:picLocks noChangeAspect="1"/>
            </p:cNvPicPr>
            <p:nvPr/>
          </p:nvPicPr>
          <p:blipFill>
            <a:blip r:embed="rId4"/>
            <a:srcRect l="30810" r="28271" b="17461"/>
            <a:stretch>
              <a:fillRect/>
            </a:stretch>
          </p:blipFill>
          <p:spPr>
            <a:xfrm>
              <a:off x="10773658" y="-63043"/>
              <a:ext cx="593725" cy="846455"/>
            </a:xfrm>
            <a:prstGeom prst="rect">
              <a:avLst/>
            </a:prstGeom>
          </p:spPr>
        </p:pic>
        <p:pic>
          <p:nvPicPr>
            <p:cNvPr id="18" name="图片 17" descr="发布周1"/>
            <p:cNvPicPr>
              <a:picLocks noChangeAspect="1"/>
            </p:cNvPicPr>
            <p:nvPr/>
          </p:nvPicPr>
          <p:blipFill>
            <a:blip r:embed="rId5"/>
            <a:srcRect l="28837" r="24397" b="16204"/>
            <a:stretch>
              <a:fillRect/>
            </a:stretch>
          </p:blipFill>
          <p:spPr>
            <a:xfrm>
              <a:off x="11442948" y="-75108"/>
              <a:ext cx="702310" cy="919480"/>
            </a:xfrm>
            <a:prstGeom prst="rect">
              <a:avLst/>
            </a:prstGeom>
          </p:spPr>
        </p:pic>
      </p:grpSp>
      <p:grpSp>
        <p:nvGrpSpPr>
          <p:cNvPr id="19" name="组合 18"/>
          <p:cNvGrpSpPr/>
          <p:nvPr/>
        </p:nvGrpSpPr>
        <p:grpSpPr>
          <a:xfrm>
            <a:off x="4125277" y="564741"/>
            <a:ext cx="3941445" cy="584835"/>
            <a:chOff x="6892" y="484"/>
            <a:chExt cx="6207" cy="921"/>
          </a:xfrm>
        </p:grpSpPr>
        <p:sp>
          <p:nvSpPr>
            <p:cNvPr id="25" name="矩形 24"/>
            <p:cNvSpPr/>
            <p:nvPr/>
          </p:nvSpPr>
          <p:spPr>
            <a:xfrm>
              <a:off x="8573" y="484"/>
              <a:ext cx="2876" cy="921"/>
            </a:xfrm>
            <a:prstGeom prst="rect">
              <a:avLst/>
            </a:prstGeom>
          </p:spPr>
          <p:txBody>
            <a:bodyPr wrap="none">
              <a:spAutoFit/>
            </a:bodyPr>
            <a:lstStyle/>
            <a:p>
              <a:pPr algn="ctr"/>
              <a:r>
                <a:rPr lang="zh-CN" altLang="en-US" sz="3200" dirty="0">
                  <a:solidFill>
                    <a:srgbClr val="381309"/>
                  </a:solidFill>
                  <a:ea typeface="微软雅黑" panose="020B0503020204020204" charset="-122"/>
                  <a:sym typeface="+mn-ea"/>
                </a:rPr>
                <a:t>社会认知</a:t>
              </a:r>
              <a:endParaRPr lang="zh-CN" altLang="en-US" sz="3200" spc="300" dirty="0">
                <a:solidFill>
                  <a:srgbClr val="381309"/>
                </a:solidFill>
                <a:latin typeface="Century Gothic" panose="020B0502020202020204" pitchFamily="34" charset="0"/>
                <a:ea typeface="微软雅黑" panose="020B0503020204020204" charset="-122"/>
                <a:sym typeface="Century Gothic" panose="020B0502020202020204" pitchFamily="34" charset="0"/>
              </a:endParaRPr>
            </a:p>
          </p:txBody>
        </p:sp>
        <p:grpSp>
          <p:nvGrpSpPr>
            <p:cNvPr id="26" name="组合 25"/>
            <p:cNvGrpSpPr/>
            <p:nvPr/>
          </p:nvGrpSpPr>
          <p:grpSpPr>
            <a:xfrm>
              <a:off x="6892" y="782"/>
              <a:ext cx="800" cy="417"/>
              <a:chOff x="6947" y="1121"/>
              <a:chExt cx="800" cy="417"/>
            </a:xfrm>
          </p:grpSpPr>
          <p:sp>
            <p:nvSpPr>
              <p:cNvPr id="33" name="燕尾形 32"/>
              <p:cNvSpPr/>
              <p:nvPr/>
            </p:nvSpPr>
            <p:spPr>
              <a:xfrm>
                <a:off x="7361" y="1121"/>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燕尾形 33"/>
              <p:cNvSpPr/>
              <p:nvPr/>
            </p:nvSpPr>
            <p:spPr>
              <a:xfrm>
                <a:off x="6947" y="1130"/>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flipH="1">
              <a:off x="12299" y="782"/>
              <a:ext cx="800" cy="417"/>
              <a:chOff x="6947" y="1121"/>
              <a:chExt cx="800" cy="417"/>
            </a:xfrm>
          </p:grpSpPr>
          <p:sp>
            <p:nvSpPr>
              <p:cNvPr id="31" name="燕尾形 30"/>
              <p:cNvSpPr/>
              <p:nvPr/>
            </p:nvSpPr>
            <p:spPr>
              <a:xfrm>
                <a:off x="7361" y="1121"/>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燕尾形 31"/>
              <p:cNvSpPr/>
              <p:nvPr/>
            </p:nvSpPr>
            <p:spPr>
              <a:xfrm>
                <a:off x="6947" y="1130"/>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3237865" y="6307455"/>
            <a:ext cx="5080000" cy="368300"/>
          </a:xfrm>
          <a:prstGeom prst="rect">
            <a:avLst/>
          </a:prstGeom>
          <a:noFill/>
          <a:ln w="9525">
            <a:noFill/>
          </a:ln>
        </p:spPr>
        <p:txBody>
          <a:bodyPr>
            <a:spAutoFit/>
          </a:bodyPr>
          <a:lstStyle/>
          <a:p>
            <a:pPr marL="0" indent="266700" algn="ctr"/>
            <a:r>
              <a:rPr lang="zh-CN" altLang="en-US" b="0" dirty="0">
                <a:solidFill>
                  <a:srgbClr val="371209"/>
                </a:solidFill>
                <a:latin typeface="微软雅黑" panose="020B0503020204020204" charset="-122"/>
                <a:ea typeface="微软雅黑" panose="020B0503020204020204" charset="-122"/>
                <a:cs typeface="微软雅黑" panose="020B0503020204020204" charset="-122"/>
              </a:rPr>
              <a:t>图</a:t>
            </a:r>
            <a:r>
              <a:rPr lang="en-US" altLang="zh-CN" b="0" dirty="0">
                <a:solidFill>
                  <a:srgbClr val="371209"/>
                </a:solidFill>
                <a:latin typeface="微软雅黑" panose="020B0503020204020204" charset="-122"/>
                <a:ea typeface="微软雅黑" panose="020B0503020204020204" charset="-122"/>
                <a:cs typeface="微软雅黑" panose="020B0503020204020204" charset="-122"/>
              </a:rPr>
              <a:t>6 </a:t>
            </a:r>
            <a:r>
              <a:rPr lang="zh-CN" altLang="en-US" b="0" dirty="0">
                <a:solidFill>
                  <a:srgbClr val="371209"/>
                </a:solidFill>
                <a:latin typeface="微软雅黑" panose="020B0503020204020204" charset="-122"/>
                <a:ea typeface="微软雅黑" panose="020B0503020204020204" charset="-122"/>
                <a:cs typeface="微软雅黑" panose="020B0503020204020204" charset="-122"/>
              </a:rPr>
              <a:t>公众对未成年人上网的态度</a:t>
            </a:r>
            <a:endParaRPr lang="zh-CN" altLang="en-US" b="0" dirty="0">
              <a:solidFill>
                <a:srgbClr val="371209"/>
              </a:solidFill>
              <a:latin typeface="微软雅黑" panose="020B0503020204020204" charset="-122"/>
              <a:ea typeface="微软雅黑" panose="020B0503020204020204" charset="-122"/>
              <a:cs typeface="微软雅黑" panose="020B0503020204020204" charset="-122"/>
            </a:endParaRPr>
          </a:p>
        </p:txBody>
      </p:sp>
      <p:grpSp>
        <p:nvGrpSpPr>
          <p:cNvPr id="12" name="组合 11"/>
          <p:cNvGrpSpPr/>
          <p:nvPr/>
        </p:nvGrpSpPr>
        <p:grpSpPr>
          <a:xfrm>
            <a:off x="187325" y="-75108"/>
            <a:ext cx="11957933" cy="919480"/>
            <a:chOff x="187325" y="-75108"/>
            <a:chExt cx="11957933" cy="919480"/>
          </a:xfrm>
        </p:grpSpPr>
        <p:sp>
          <p:nvSpPr>
            <p:cNvPr id="13" name="文本框 12"/>
            <p:cNvSpPr txBox="1"/>
            <p:nvPr/>
          </p:nvSpPr>
          <p:spPr>
            <a:xfrm>
              <a:off x="728345" y="253827"/>
              <a:ext cx="3528000" cy="261610"/>
            </a:xfrm>
            <a:prstGeom prst="rect">
              <a:avLst/>
            </a:prstGeom>
            <a:noFill/>
          </p:spPr>
          <p:txBody>
            <a:bodyPr wrap="square" rtlCol="0">
              <a:spAutoFit/>
            </a:bodyPr>
            <a:lstStyle/>
            <a:p>
              <a:pPr algn="dist"/>
              <a:r>
                <a:rPr kumimoji="1" lang="zh-CN" altLang="en-US" sz="1100" dirty="0"/>
                <a:t>网络</a:t>
              </a:r>
              <a:r>
                <a:rPr kumimoji="1" lang="zh-CN" altLang="en-US" sz="1100" dirty="0">
                  <a:latin typeface="黑体" panose="02010609060101010101" charset="-122"/>
                  <a:ea typeface="黑体" panose="02010609060101010101" charset="-122"/>
                </a:rPr>
                <a:t>安全</a:t>
              </a:r>
              <a:r>
                <a:rPr kumimoji="1" lang="zh-CN" altLang="en-US" sz="1100" dirty="0"/>
                <a:t>为人民 网络安全靠人民</a:t>
              </a:r>
              <a:endParaRPr kumimoji="1" lang="zh-CN" altLang="en-US" sz="1100" dirty="0"/>
            </a:p>
          </p:txBody>
        </p:sp>
        <p:pic>
          <p:nvPicPr>
            <p:cNvPr id="15" name="图片 14" descr="调查活动logo"/>
            <p:cNvPicPr>
              <a:picLocks noChangeAspect="1"/>
            </p:cNvPicPr>
            <p:nvPr/>
          </p:nvPicPr>
          <p:blipFill>
            <a:blip r:embed="rId2"/>
            <a:stretch>
              <a:fillRect/>
            </a:stretch>
          </p:blipFill>
          <p:spPr>
            <a:xfrm>
              <a:off x="187325" y="162560"/>
              <a:ext cx="465455" cy="465455"/>
            </a:xfrm>
            <a:prstGeom prst="rect">
              <a:avLst/>
            </a:prstGeom>
          </p:spPr>
        </p:pic>
        <p:pic>
          <p:nvPicPr>
            <p:cNvPr id="16" name="图片 15" descr="发布周3"/>
            <p:cNvPicPr>
              <a:picLocks noChangeAspect="1"/>
            </p:cNvPicPr>
            <p:nvPr/>
          </p:nvPicPr>
          <p:blipFill>
            <a:blip r:embed="rId3"/>
            <a:srcRect l="30810" r="28271" b="17461"/>
            <a:stretch>
              <a:fillRect/>
            </a:stretch>
          </p:blipFill>
          <p:spPr>
            <a:xfrm>
              <a:off x="10773658" y="-63043"/>
              <a:ext cx="593725" cy="846455"/>
            </a:xfrm>
            <a:prstGeom prst="rect">
              <a:avLst/>
            </a:prstGeom>
          </p:spPr>
        </p:pic>
        <p:pic>
          <p:nvPicPr>
            <p:cNvPr id="17" name="图片 16" descr="发布周1"/>
            <p:cNvPicPr>
              <a:picLocks noChangeAspect="1"/>
            </p:cNvPicPr>
            <p:nvPr/>
          </p:nvPicPr>
          <p:blipFill>
            <a:blip r:embed="rId4"/>
            <a:srcRect l="28837" r="24397" b="16204"/>
            <a:stretch>
              <a:fillRect/>
            </a:stretch>
          </p:blipFill>
          <p:spPr>
            <a:xfrm>
              <a:off x="11442948" y="-75108"/>
              <a:ext cx="702310" cy="919480"/>
            </a:xfrm>
            <a:prstGeom prst="rect">
              <a:avLst/>
            </a:prstGeom>
          </p:spPr>
        </p:pic>
      </p:grpSp>
      <p:grpSp>
        <p:nvGrpSpPr>
          <p:cNvPr id="32" name="组合 31"/>
          <p:cNvGrpSpPr/>
          <p:nvPr/>
        </p:nvGrpSpPr>
        <p:grpSpPr>
          <a:xfrm>
            <a:off x="4125277" y="564741"/>
            <a:ext cx="3941445" cy="584835"/>
            <a:chOff x="6892" y="484"/>
            <a:chExt cx="6207" cy="921"/>
          </a:xfrm>
        </p:grpSpPr>
        <p:sp>
          <p:nvSpPr>
            <p:cNvPr id="33" name="矩形 32"/>
            <p:cNvSpPr/>
            <p:nvPr/>
          </p:nvSpPr>
          <p:spPr>
            <a:xfrm>
              <a:off x="8573" y="484"/>
              <a:ext cx="2876" cy="921"/>
            </a:xfrm>
            <a:prstGeom prst="rect">
              <a:avLst/>
            </a:prstGeom>
          </p:spPr>
          <p:txBody>
            <a:bodyPr wrap="none">
              <a:spAutoFit/>
            </a:bodyPr>
            <a:lstStyle/>
            <a:p>
              <a:pPr algn="ctr"/>
              <a:r>
                <a:rPr lang="zh-CN" altLang="en-US" sz="3200" dirty="0">
                  <a:solidFill>
                    <a:srgbClr val="381309"/>
                  </a:solidFill>
                  <a:ea typeface="微软雅黑" panose="020B0503020204020204" charset="-122"/>
                  <a:sym typeface="+mn-ea"/>
                </a:rPr>
                <a:t>社会认知</a:t>
              </a:r>
              <a:endParaRPr lang="zh-CN" altLang="en-US" sz="3200" spc="300" dirty="0">
                <a:solidFill>
                  <a:srgbClr val="381309"/>
                </a:solidFill>
                <a:latin typeface="Century Gothic" panose="020B0502020202020204" pitchFamily="34" charset="0"/>
                <a:ea typeface="微软雅黑" panose="020B0503020204020204" charset="-122"/>
                <a:sym typeface="Century Gothic" panose="020B0502020202020204" pitchFamily="34" charset="0"/>
              </a:endParaRPr>
            </a:p>
          </p:txBody>
        </p:sp>
        <p:grpSp>
          <p:nvGrpSpPr>
            <p:cNvPr id="34" name="组合 33"/>
            <p:cNvGrpSpPr/>
            <p:nvPr/>
          </p:nvGrpSpPr>
          <p:grpSpPr>
            <a:xfrm>
              <a:off x="6892" y="782"/>
              <a:ext cx="800" cy="417"/>
              <a:chOff x="6947" y="1121"/>
              <a:chExt cx="800" cy="417"/>
            </a:xfrm>
          </p:grpSpPr>
          <p:sp>
            <p:nvSpPr>
              <p:cNvPr id="38" name="燕尾形 37"/>
              <p:cNvSpPr/>
              <p:nvPr/>
            </p:nvSpPr>
            <p:spPr>
              <a:xfrm>
                <a:off x="7361" y="1121"/>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燕尾形 38"/>
              <p:cNvSpPr/>
              <p:nvPr/>
            </p:nvSpPr>
            <p:spPr>
              <a:xfrm>
                <a:off x="6947" y="1130"/>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p:cNvGrpSpPr/>
            <p:nvPr/>
          </p:nvGrpSpPr>
          <p:grpSpPr>
            <a:xfrm flipH="1">
              <a:off x="12299" y="782"/>
              <a:ext cx="800" cy="417"/>
              <a:chOff x="6947" y="1121"/>
              <a:chExt cx="800" cy="417"/>
            </a:xfrm>
          </p:grpSpPr>
          <p:sp>
            <p:nvSpPr>
              <p:cNvPr id="36" name="燕尾形 35"/>
              <p:cNvSpPr/>
              <p:nvPr/>
            </p:nvSpPr>
            <p:spPr>
              <a:xfrm>
                <a:off x="7361" y="1121"/>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燕尾形 36"/>
              <p:cNvSpPr/>
              <p:nvPr/>
            </p:nvSpPr>
            <p:spPr>
              <a:xfrm>
                <a:off x="6947" y="1130"/>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aphicFrame>
        <p:nvGraphicFramePr>
          <p:cNvPr id="40" name="图表 39"/>
          <p:cNvGraphicFramePr/>
          <p:nvPr/>
        </p:nvGraphicFramePr>
        <p:xfrm>
          <a:off x="1488000" y="1339645"/>
          <a:ext cx="9285658" cy="4777740"/>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rot="180000">
            <a:off x="5600700" y="2392045"/>
            <a:ext cx="767715" cy="2823845"/>
            <a:chOff x="3808521" y="900201"/>
            <a:chExt cx="576064" cy="2520000"/>
          </a:xfrm>
        </p:grpSpPr>
        <p:sp>
          <p:nvSpPr>
            <p:cNvPr id="8" name="五边形 4"/>
            <p:cNvSpPr/>
            <p:nvPr/>
          </p:nvSpPr>
          <p:spPr>
            <a:xfrm rot="17385558">
              <a:off x="2836553" y="1872169"/>
              <a:ext cx="2520000" cy="576064"/>
            </a:xfrm>
            <a:custGeom>
              <a:avLst/>
              <a:gdLst/>
              <a:ahLst/>
              <a:cxnLst/>
              <a:rect l="l" t="t" r="r" b="b"/>
              <a:pathLst>
                <a:path w="2520000" h="576064">
                  <a:moveTo>
                    <a:pt x="2520000" y="288032"/>
                  </a:moveTo>
                  <a:lnTo>
                    <a:pt x="2231968" y="576064"/>
                  </a:lnTo>
                  <a:lnTo>
                    <a:pt x="332590" y="576064"/>
                  </a:lnTo>
                  <a:lnTo>
                    <a:pt x="0" y="2"/>
                  </a:lnTo>
                  <a:lnTo>
                    <a:pt x="0" y="0"/>
                  </a:lnTo>
                  <a:lnTo>
                    <a:pt x="2231968" y="0"/>
                  </a:lnTo>
                  <a:close/>
                </a:path>
              </a:pathLst>
            </a:custGeom>
            <a:solidFill>
              <a:srgbClr val="B5886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algn="ctr"/>
              <a:endParaRPr lang="zh-CN" altLang="en-US" sz="2400">
                <a:solidFill>
                  <a:srgbClr val="381309"/>
                </a:solidFill>
                <a:latin typeface="微软雅黑" panose="020B0503020204020204" charset="-122"/>
                <a:ea typeface="微软雅黑" panose="020B0503020204020204" charset="-122"/>
                <a:cs typeface="+mn-ea"/>
                <a:sym typeface="+mn-lt"/>
              </a:endParaRPr>
            </a:p>
          </p:txBody>
        </p:sp>
        <p:sp>
          <p:nvSpPr>
            <p:cNvPr id="6" name="TextBox 53"/>
            <p:cNvSpPr txBox="1"/>
            <p:nvPr/>
          </p:nvSpPr>
          <p:spPr>
            <a:xfrm rot="17366230">
              <a:off x="3194604" y="2028189"/>
              <a:ext cx="1728192" cy="415014"/>
            </a:xfrm>
            <a:prstGeom prst="rect">
              <a:avLst/>
            </a:prstGeom>
            <a:noFill/>
          </p:spPr>
          <p:txBody>
            <a:bodyPr wrap="square" rtlCol="0">
              <a:spAutoFit/>
            </a:bodyPr>
            <a:lstStyle/>
            <a:p>
              <a:pPr algn="ctr">
                <a:lnSpc>
                  <a:spcPct val="150000"/>
                </a:lnSpc>
                <a:defRPr/>
              </a:pPr>
              <a:r>
                <a:rPr lang="zh-CN" sz="2000" b="1" dirty="0">
                  <a:solidFill>
                    <a:schemeClr val="bg1"/>
                  </a:solidFill>
                  <a:latin typeface="微软雅黑" panose="020B0503020204020204" charset="-122"/>
                  <a:ea typeface="微软雅黑" panose="020B0503020204020204" charset="-122"/>
                  <a:cs typeface="+mn-ea"/>
                  <a:sym typeface="+mn-lt"/>
                </a:rPr>
                <a:t>了解程度</a:t>
              </a:r>
              <a:endParaRPr lang="zh-CN" sz="2000" b="1" dirty="0">
                <a:solidFill>
                  <a:schemeClr val="bg1"/>
                </a:solidFill>
                <a:latin typeface="微软雅黑" panose="020B0503020204020204" charset="-122"/>
                <a:ea typeface="微软雅黑" panose="020B0503020204020204" charset="-122"/>
                <a:cs typeface="+mn-ea"/>
                <a:sym typeface="+mn-lt"/>
              </a:endParaRPr>
            </a:p>
          </p:txBody>
        </p:sp>
      </p:grpSp>
      <p:grpSp>
        <p:nvGrpSpPr>
          <p:cNvPr id="26" name="组合 25"/>
          <p:cNvGrpSpPr/>
          <p:nvPr/>
        </p:nvGrpSpPr>
        <p:grpSpPr>
          <a:xfrm>
            <a:off x="1630680" y="3141980"/>
            <a:ext cx="8089265" cy="3248025"/>
            <a:chOff x="2437" y="4140"/>
            <a:chExt cx="12739" cy="5115"/>
          </a:xfrm>
        </p:grpSpPr>
        <p:grpSp>
          <p:nvGrpSpPr>
            <p:cNvPr id="13" name="组合 12"/>
            <p:cNvGrpSpPr/>
            <p:nvPr/>
          </p:nvGrpSpPr>
          <p:grpSpPr>
            <a:xfrm>
              <a:off x="6886" y="6672"/>
              <a:ext cx="4586" cy="1210"/>
              <a:chOff x="3168193" y="3097597"/>
              <a:chExt cx="2184083" cy="576262"/>
            </a:xfrm>
          </p:grpSpPr>
          <p:sp>
            <p:nvSpPr>
              <p:cNvPr id="9" name="五边形 47"/>
              <p:cNvSpPr/>
              <p:nvPr/>
            </p:nvSpPr>
            <p:spPr>
              <a:xfrm rot="20985558" flipH="1">
                <a:off x="3168193" y="3097597"/>
                <a:ext cx="2184083" cy="576262"/>
              </a:xfrm>
              <a:custGeom>
                <a:avLst/>
                <a:gdLst/>
                <a:ahLst/>
                <a:cxnLst/>
                <a:rect l="l" t="t" r="r" b="b"/>
                <a:pathLst>
                  <a:path w="2520000" h="576064">
                    <a:moveTo>
                      <a:pt x="2231968" y="0"/>
                    </a:moveTo>
                    <a:lnTo>
                      <a:pt x="324148" y="0"/>
                    </a:lnTo>
                    <a:lnTo>
                      <a:pt x="0" y="561440"/>
                    </a:lnTo>
                    <a:lnTo>
                      <a:pt x="0" y="576064"/>
                    </a:lnTo>
                    <a:lnTo>
                      <a:pt x="2231968" y="576064"/>
                    </a:lnTo>
                    <a:lnTo>
                      <a:pt x="2520000" y="288032"/>
                    </a:lnTo>
                    <a:close/>
                  </a:path>
                </a:pathLst>
              </a:custGeom>
              <a:solidFill>
                <a:srgbClr val="EF916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marL="342900" indent="-342900" algn="ctr">
                  <a:buFont typeface="Wingdings" panose="05000000000000000000" pitchFamily="2" charset="2"/>
                  <a:buChar char="ü"/>
                </a:pPr>
                <a:endParaRPr lang="zh-CN" altLang="en-US" sz="2000">
                  <a:solidFill>
                    <a:srgbClr val="381309"/>
                  </a:solidFill>
                  <a:cs typeface="+mn-ea"/>
                  <a:sym typeface="+mn-lt"/>
                </a:endParaRPr>
              </a:p>
            </p:txBody>
          </p:sp>
          <p:sp>
            <p:nvSpPr>
              <p:cNvPr id="5" name="TextBox 52"/>
              <p:cNvSpPr txBox="1"/>
              <p:nvPr/>
            </p:nvSpPr>
            <p:spPr>
              <a:xfrm rot="20940000">
                <a:off x="3409492" y="3198555"/>
                <a:ext cx="1728192" cy="374718"/>
              </a:xfrm>
              <a:prstGeom prst="rect">
                <a:avLst/>
              </a:prstGeom>
              <a:noFill/>
            </p:spPr>
            <p:txBody>
              <a:bodyPr wrap="square" rtlCol="0">
                <a:spAutoFit/>
              </a:bodyPr>
              <a:lstStyle/>
              <a:p>
                <a:pPr marL="342900" indent="-342900" algn="ctr">
                  <a:lnSpc>
                    <a:spcPct val="150000"/>
                  </a:lnSpc>
                  <a:buFont typeface="Wingdings" panose="05000000000000000000" pitchFamily="2" charset="2"/>
                  <a:buChar char="ü"/>
                  <a:defRPr/>
                </a:pPr>
                <a:r>
                  <a:rPr lang="zh-CN" sz="2000" b="1" dirty="0">
                    <a:solidFill>
                      <a:schemeClr val="bg1"/>
                    </a:solidFill>
                    <a:latin typeface="微软雅黑" panose="020B0503020204020204" charset="-122"/>
                    <a:ea typeface="微软雅黑" panose="020B0503020204020204" charset="-122"/>
                    <a:cs typeface="+mn-ea"/>
                    <a:sym typeface="+mn-lt"/>
                  </a:rPr>
                  <a:t>整治措施</a:t>
                </a:r>
                <a:endParaRPr lang="zh-CN" sz="2000" b="1" dirty="0">
                  <a:solidFill>
                    <a:schemeClr val="bg1"/>
                  </a:solidFill>
                  <a:latin typeface="微软雅黑" panose="020B0503020204020204" charset="-122"/>
                  <a:ea typeface="微软雅黑" panose="020B0503020204020204" charset="-122"/>
                  <a:cs typeface="+mn-ea"/>
                  <a:sym typeface="+mn-lt"/>
                </a:endParaRPr>
              </a:p>
            </p:txBody>
          </p:sp>
        </p:grpSp>
        <p:grpSp>
          <p:nvGrpSpPr>
            <p:cNvPr id="11" name="组合 10"/>
            <p:cNvGrpSpPr/>
            <p:nvPr/>
          </p:nvGrpSpPr>
          <p:grpSpPr>
            <a:xfrm>
              <a:off x="10578" y="4202"/>
              <a:ext cx="1111" cy="3900"/>
              <a:chOff x="4926128" y="1921303"/>
              <a:chExt cx="529112" cy="1857375"/>
            </a:xfrm>
          </p:grpSpPr>
          <p:sp>
            <p:nvSpPr>
              <p:cNvPr id="10" name="五边形 48"/>
              <p:cNvSpPr/>
              <p:nvPr/>
            </p:nvSpPr>
            <p:spPr>
              <a:xfrm rot="2985558">
                <a:off x="4261996" y="2585435"/>
                <a:ext cx="1857375" cy="529112"/>
              </a:xfrm>
              <a:custGeom>
                <a:avLst/>
                <a:gdLst/>
                <a:ahLst/>
                <a:cxnLst/>
                <a:rect l="l" t="t" r="r" b="b"/>
                <a:pathLst>
                  <a:path w="2488227" h="576064">
                    <a:moveTo>
                      <a:pt x="0" y="0"/>
                    </a:moveTo>
                    <a:lnTo>
                      <a:pt x="2200195" y="0"/>
                    </a:lnTo>
                    <a:lnTo>
                      <a:pt x="2488227" y="288032"/>
                    </a:lnTo>
                    <a:lnTo>
                      <a:pt x="2200195" y="576064"/>
                    </a:lnTo>
                    <a:lnTo>
                      <a:pt x="332590" y="576064"/>
                    </a:lnTo>
                    <a:close/>
                  </a:path>
                </a:pathLst>
              </a:custGeom>
              <a:solidFill>
                <a:srgbClr val="CA6A28"/>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marL="342900" indent="-342900" algn="ctr">
                  <a:buFont typeface="Wingdings" panose="05000000000000000000" pitchFamily="2" charset="2"/>
                  <a:buChar char="ü"/>
                </a:pPr>
                <a:endParaRPr lang="zh-CN" altLang="en-US" sz="2000">
                  <a:solidFill>
                    <a:srgbClr val="381309"/>
                  </a:solidFill>
                  <a:cs typeface="+mn-ea"/>
                  <a:sym typeface="+mn-lt"/>
                </a:endParaRPr>
              </a:p>
            </p:txBody>
          </p:sp>
          <p:sp>
            <p:nvSpPr>
              <p:cNvPr id="7" name="TextBox 54"/>
              <p:cNvSpPr txBox="1"/>
              <p:nvPr/>
            </p:nvSpPr>
            <p:spPr>
              <a:xfrm rot="3000000">
                <a:off x="4288963" y="2599231"/>
                <a:ext cx="1728192" cy="374717"/>
              </a:xfrm>
              <a:prstGeom prst="rect">
                <a:avLst/>
              </a:prstGeom>
              <a:noFill/>
            </p:spPr>
            <p:txBody>
              <a:bodyPr wrap="square" rtlCol="0">
                <a:spAutoFit/>
              </a:bodyPr>
              <a:lstStyle/>
              <a:p>
                <a:pPr marL="342900" indent="-342900" algn="ctr">
                  <a:lnSpc>
                    <a:spcPct val="150000"/>
                  </a:lnSpc>
                  <a:buFont typeface="Wingdings" panose="05000000000000000000" pitchFamily="2" charset="2"/>
                  <a:buChar char="ü"/>
                  <a:defRPr/>
                </a:pPr>
                <a:r>
                  <a:rPr lang="zh-CN" altLang="en-US" sz="2000" b="1" dirty="0">
                    <a:solidFill>
                      <a:schemeClr val="bg1"/>
                    </a:solidFill>
                    <a:latin typeface="微软雅黑" panose="020B0503020204020204" charset="-122"/>
                    <a:ea typeface="微软雅黑" panose="020B0503020204020204" charset="-122"/>
                    <a:cs typeface="+mn-ea"/>
                    <a:sym typeface="+mn-lt"/>
                  </a:rPr>
                  <a:t>评价</a:t>
                </a:r>
                <a:endParaRPr lang="zh-CN" altLang="en-US" sz="2000" b="1" dirty="0">
                  <a:solidFill>
                    <a:schemeClr val="bg1"/>
                  </a:solidFill>
                  <a:latin typeface="微软雅黑" panose="020B0503020204020204" charset="-122"/>
                  <a:ea typeface="微软雅黑" panose="020B0503020204020204" charset="-122"/>
                  <a:cs typeface="+mn-ea"/>
                  <a:sym typeface="+mn-lt"/>
                </a:endParaRPr>
              </a:p>
            </p:txBody>
          </p:sp>
        </p:grpSp>
        <p:sp>
          <p:nvSpPr>
            <p:cNvPr id="17" name="TextBox 35"/>
            <p:cNvSpPr txBox="1"/>
            <p:nvPr/>
          </p:nvSpPr>
          <p:spPr>
            <a:xfrm>
              <a:off x="10711" y="4151"/>
              <a:ext cx="4465" cy="787"/>
            </a:xfrm>
            <a:prstGeom prst="rect">
              <a:avLst/>
            </a:prstGeom>
            <a:noFill/>
          </p:spPr>
          <p:txBody>
            <a:bodyPr wrap="square" rtlCol="0">
              <a:spAutoFit/>
            </a:bodyPr>
            <a:lstStyle/>
            <a:p>
              <a:pPr marL="342900" indent="-342900" algn="r">
                <a:lnSpc>
                  <a:spcPct val="150000"/>
                </a:lnSpc>
                <a:buFont typeface="Wingdings" panose="05000000000000000000" pitchFamily="2" charset="2"/>
                <a:buChar char="ü"/>
                <a:defRPr/>
              </a:pPr>
              <a:r>
                <a:rPr lang="zh-CN" altLang="en-US" sz="2000" dirty="0">
                  <a:solidFill>
                    <a:srgbClr val="381309"/>
                  </a:solidFill>
                  <a:latin typeface="微软雅黑" panose="020B0503020204020204" charset="-122"/>
                  <a:ea typeface="微软雅黑" panose="020B0503020204020204" charset="-122"/>
                  <a:cs typeface="+mn-ea"/>
                  <a:sym typeface="+mn-lt"/>
                </a:rPr>
                <a:t>整体持负面评价</a:t>
              </a:r>
              <a:endParaRPr lang="zh-CN" altLang="en-US" sz="2000" dirty="0">
                <a:solidFill>
                  <a:srgbClr val="381309"/>
                </a:solidFill>
                <a:latin typeface="微软雅黑" panose="020B0503020204020204" charset="-122"/>
                <a:ea typeface="微软雅黑" panose="020B0503020204020204" charset="-122"/>
                <a:cs typeface="+mn-ea"/>
                <a:sym typeface="+mn-lt"/>
              </a:endParaRPr>
            </a:p>
          </p:txBody>
        </p:sp>
        <p:sp>
          <p:nvSpPr>
            <p:cNvPr id="20" name="TextBox 35"/>
            <p:cNvSpPr txBox="1"/>
            <p:nvPr/>
          </p:nvSpPr>
          <p:spPr>
            <a:xfrm>
              <a:off x="2437" y="4140"/>
              <a:ext cx="5240" cy="787"/>
            </a:xfrm>
            <a:prstGeom prst="rect">
              <a:avLst/>
            </a:prstGeom>
            <a:noFill/>
          </p:spPr>
          <p:txBody>
            <a:bodyPr wrap="square" rtlCol="0">
              <a:spAutoFit/>
            </a:bodyPr>
            <a:lstStyle/>
            <a:p>
              <a:pPr marL="342900" indent="-342900" algn="r">
                <a:lnSpc>
                  <a:spcPct val="150000"/>
                </a:lnSpc>
                <a:buFont typeface="Wingdings" panose="05000000000000000000" pitchFamily="2" charset="2"/>
                <a:buChar char="ü"/>
                <a:defRPr/>
              </a:pPr>
              <a:r>
                <a:rPr lang="zh-CN" altLang="en-US" sz="2000" dirty="0">
                  <a:solidFill>
                    <a:srgbClr val="381309"/>
                  </a:solidFill>
                  <a:latin typeface="微软雅黑" panose="020B0503020204020204" charset="-122"/>
                  <a:ea typeface="微软雅黑" panose="020B0503020204020204" charset="-122"/>
                  <a:cs typeface="+mn-ea"/>
                  <a:sym typeface="+mn-lt"/>
                </a:rPr>
                <a:t>公众对饭圈了解程度低</a:t>
              </a:r>
              <a:endParaRPr lang="zh-CN" altLang="en-US" sz="2000" dirty="0">
                <a:solidFill>
                  <a:srgbClr val="381309"/>
                </a:solidFill>
                <a:latin typeface="微软雅黑" panose="020B0503020204020204" charset="-122"/>
                <a:ea typeface="微软雅黑" panose="020B0503020204020204" charset="-122"/>
                <a:cs typeface="+mn-ea"/>
                <a:sym typeface="+mn-lt"/>
              </a:endParaRPr>
            </a:p>
          </p:txBody>
        </p:sp>
        <p:sp>
          <p:nvSpPr>
            <p:cNvPr id="23" name="TextBox 35"/>
            <p:cNvSpPr txBox="1"/>
            <p:nvPr/>
          </p:nvSpPr>
          <p:spPr>
            <a:xfrm>
              <a:off x="7147" y="8468"/>
              <a:ext cx="4916" cy="787"/>
            </a:xfrm>
            <a:prstGeom prst="rect">
              <a:avLst/>
            </a:prstGeom>
            <a:noFill/>
          </p:spPr>
          <p:txBody>
            <a:bodyPr wrap="square" rtlCol="0">
              <a:spAutoFit/>
            </a:bodyPr>
            <a:lstStyle/>
            <a:p>
              <a:pPr marL="342900" indent="-342900" algn="r">
                <a:lnSpc>
                  <a:spcPct val="150000"/>
                </a:lnSpc>
                <a:buFont typeface="Wingdings" panose="05000000000000000000" pitchFamily="2" charset="2"/>
                <a:buChar char="ü"/>
                <a:defRPr/>
              </a:pPr>
              <a:r>
                <a:rPr lang="en-US" altLang="zh-CN" sz="2000" dirty="0">
                  <a:solidFill>
                    <a:srgbClr val="381309"/>
                  </a:solidFill>
                  <a:latin typeface="微软雅黑" panose="020B0503020204020204" charset="-122"/>
                  <a:ea typeface="微软雅黑" panose="020B0503020204020204" charset="-122"/>
                  <a:cs typeface="微软雅黑" panose="020B0503020204020204" charset="-122"/>
                  <a:sym typeface="+mn-lt"/>
                </a:rPr>
                <a:t>“</a:t>
              </a:r>
              <a:r>
                <a:rPr lang="zh-CN" altLang="en-US" sz="2000" dirty="0">
                  <a:solidFill>
                    <a:srgbClr val="381309"/>
                  </a:solidFill>
                  <a:latin typeface="微软雅黑" panose="020B0503020204020204" charset="-122"/>
                  <a:ea typeface="微软雅黑" panose="020B0503020204020204" charset="-122"/>
                  <a:cs typeface="微软雅黑" panose="020B0503020204020204" charset="-122"/>
                  <a:sym typeface="+mn-lt"/>
                </a:rPr>
                <a:t>饭圈</a:t>
              </a:r>
              <a:r>
                <a:rPr lang="en-US" altLang="zh-CN" sz="2000" dirty="0">
                  <a:solidFill>
                    <a:srgbClr val="381309"/>
                  </a:solidFill>
                  <a:latin typeface="微软雅黑" panose="020B0503020204020204" charset="-122"/>
                  <a:ea typeface="微软雅黑" panose="020B0503020204020204" charset="-122"/>
                  <a:cs typeface="微软雅黑" panose="020B0503020204020204" charset="-122"/>
                  <a:sym typeface="+mn-lt"/>
                </a:rPr>
                <a:t>”</a:t>
              </a:r>
              <a:r>
                <a:rPr lang="zh-CN" altLang="en-US" sz="2000" dirty="0">
                  <a:solidFill>
                    <a:srgbClr val="381309"/>
                  </a:solidFill>
                  <a:latin typeface="微软雅黑" panose="020B0503020204020204" charset="-122"/>
                  <a:ea typeface="微软雅黑" panose="020B0503020204020204" charset="-122"/>
                  <a:cs typeface="微软雅黑" panose="020B0503020204020204" charset="-122"/>
                  <a:sym typeface="+mn-lt"/>
                </a:rPr>
                <a:t>整治需加强</a:t>
              </a:r>
              <a:endParaRPr lang="zh-CN" altLang="en-US" sz="2000" dirty="0">
                <a:solidFill>
                  <a:srgbClr val="381309"/>
                </a:solidFill>
                <a:latin typeface="微软雅黑" panose="020B0503020204020204" charset="-122"/>
                <a:ea typeface="微软雅黑" panose="020B0503020204020204" charset="-122"/>
                <a:cs typeface="微软雅黑" panose="020B0503020204020204" charset="-122"/>
                <a:sym typeface="+mn-lt"/>
              </a:endParaRPr>
            </a:p>
          </p:txBody>
        </p:sp>
      </p:grpSp>
      <p:sp>
        <p:nvSpPr>
          <p:cNvPr id="25" name="文本框 22"/>
          <p:cNvSpPr>
            <a:spLocks noChangeArrowheads="1"/>
          </p:cNvSpPr>
          <p:nvPr/>
        </p:nvSpPr>
        <p:spPr bwMode="auto">
          <a:xfrm>
            <a:off x="1080135" y="1259205"/>
            <a:ext cx="1017270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457200" indent="-457200" algn="ctr">
              <a:buFont typeface="Arial" panose="020B0604020202020204" pitchFamily="34" charset="0"/>
              <a:buChar char="•"/>
            </a:pPr>
            <a:r>
              <a:rPr lang="zh-CN" altLang="en-US" sz="2800" dirty="0">
                <a:solidFill>
                  <a:srgbClr val="381309"/>
                </a:solidFill>
                <a:latin typeface="微软雅黑" panose="020B0503020204020204" charset="-122"/>
                <a:ea typeface="微软雅黑" panose="020B0503020204020204" charset="-122"/>
                <a:cs typeface="微软雅黑" panose="020B0503020204020204" charset="-122"/>
                <a:sym typeface="微软雅黑" panose="020B0503020204020204" charset="-122"/>
              </a:rPr>
              <a:t>“饭圈”危害未成年人健康成长，治理工作任重道远</a:t>
            </a:r>
            <a:endParaRPr lang="zh-CN" altLang="en-US" sz="2800" dirty="0">
              <a:solidFill>
                <a:srgbClr val="381309"/>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24" name="组合 23"/>
          <p:cNvGrpSpPr/>
          <p:nvPr/>
        </p:nvGrpSpPr>
        <p:grpSpPr>
          <a:xfrm>
            <a:off x="187325" y="-75108"/>
            <a:ext cx="11957933" cy="919480"/>
            <a:chOff x="187325" y="-75108"/>
            <a:chExt cx="11957933" cy="919480"/>
          </a:xfrm>
        </p:grpSpPr>
        <p:sp>
          <p:nvSpPr>
            <p:cNvPr id="27" name="文本框 26"/>
            <p:cNvSpPr txBox="1"/>
            <p:nvPr/>
          </p:nvSpPr>
          <p:spPr>
            <a:xfrm>
              <a:off x="728345" y="253827"/>
              <a:ext cx="3528000" cy="261610"/>
            </a:xfrm>
            <a:prstGeom prst="rect">
              <a:avLst/>
            </a:prstGeom>
            <a:noFill/>
          </p:spPr>
          <p:txBody>
            <a:bodyPr wrap="square" rtlCol="0">
              <a:spAutoFit/>
            </a:bodyPr>
            <a:lstStyle/>
            <a:p>
              <a:pPr algn="dist"/>
              <a:r>
                <a:rPr kumimoji="1" lang="zh-CN" altLang="en-US" sz="1100" dirty="0"/>
                <a:t>网络</a:t>
              </a:r>
              <a:r>
                <a:rPr kumimoji="1" lang="zh-CN" altLang="en-US" sz="1100" dirty="0">
                  <a:latin typeface="黑体" panose="02010609060101010101" charset="-122"/>
                  <a:ea typeface="黑体" panose="02010609060101010101" charset="-122"/>
                </a:rPr>
                <a:t>安全</a:t>
              </a:r>
              <a:r>
                <a:rPr kumimoji="1" lang="zh-CN" altLang="en-US" sz="1100" dirty="0"/>
                <a:t>为人民 网络安全靠人民</a:t>
              </a:r>
              <a:endParaRPr kumimoji="1" lang="zh-CN" altLang="en-US" sz="1100" dirty="0"/>
            </a:p>
          </p:txBody>
        </p:sp>
        <p:pic>
          <p:nvPicPr>
            <p:cNvPr id="32" name="图片 31" descr="调查活动logo"/>
            <p:cNvPicPr>
              <a:picLocks noChangeAspect="1"/>
            </p:cNvPicPr>
            <p:nvPr/>
          </p:nvPicPr>
          <p:blipFill>
            <a:blip r:embed="rId1"/>
            <a:stretch>
              <a:fillRect/>
            </a:stretch>
          </p:blipFill>
          <p:spPr>
            <a:xfrm>
              <a:off x="187325" y="162560"/>
              <a:ext cx="465455" cy="465455"/>
            </a:xfrm>
            <a:prstGeom prst="rect">
              <a:avLst/>
            </a:prstGeom>
          </p:spPr>
        </p:pic>
        <p:pic>
          <p:nvPicPr>
            <p:cNvPr id="33" name="图片 32" descr="发布周3"/>
            <p:cNvPicPr>
              <a:picLocks noChangeAspect="1"/>
            </p:cNvPicPr>
            <p:nvPr/>
          </p:nvPicPr>
          <p:blipFill>
            <a:blip r:embed="rId2"/>
            <a:srcRect l="30810" r="28271" b="17461"/>
            <a:stretch>
              <a:fillRect/>
            </a:stretch>
          </p:blipFill>
          <p:spPr>
            <a:xfrm>
              <a:off x="10773658" y="-63043"/>
              <a:ext cx="593725" cy="846455"/>
            </a:xfrm>
            <a:prstGeom prst="rect">
              <a:avLst/>
            </a:prstGeom>
          </p:spPr>
        </p:pic>
        <p:pic>
          <p:nvPicPr>
            <p:cNvPr id="34" name="图片 33" descr="发布周1"/>
            <p:cNvPicPr>
              <a:picLocks noChangeAspect="1"/>
            </p:cNvPicPr>
            <p:nvPr/>
          </p:nvPicPr>
          <p:blipFill>
            <a:blip r:embed="rId3"/>
            <a:srcRect l="28837" r="24397" b="16204"/>
            <a:stretch>
              <a:fillRect/>
            </a:stretch>
          </p:blipFill>
          <p:spPr>
            <a:xfrm>
              <a:off x="11442948" y="-75108"/>
              <a:ext cx="702310" cy="919480"/>
            </a:xfrm>
            <a:prstGeom prst="rect">
              <a:avLst/>
            </a:prstGeom>
          </p:spPr>
        </p:pic>
      </p:grpSp>
      <p:grpSp>
        <p:nvGrpSpPr>
          <p:cNvPr id="35" name="组合 34"/>
          <p:cNvGrpSpPr/>
          <p:nvPr/>
        </p:nvGrpSpPr>
        <p:grpSpPr>
          <a:xfrm>
            <a:off x="4125277" y="564741"/>
            <a:ext cx="3941445" cy="584835"/>
            <a:chOff x="6892" y="484"/>
            <a:chExt cx="6207" cy="921"/>
          </a:xfrm>
        </p:grpSpPr>
        <p:sp>
          <p:nvSpPr>
            <p:cNvPr id="36" name="矩形 35"/>
            <p:cNvSpPr/>
            <p:nvPr/>
          </p:nvSpPr>
          <p:spPr>
            <a:xfrm>
              <a:off x="8573" y="484"/>
              <a:ext cx="2876" cy="921"/>
            </a:xfrm>
            <a:prstGeom prst="rect">
              <a:avLst/>
            </a:prstGeom>
          </p:spPr>
          <p:txBody>
            <a:bodyPr wrap="none">
              <a:spAutoFit/>
            </a:bodyPr>
            <a:lstStyle/>
            <a:p>
              <a:pPr algn="ctr"/>
              <a:r>
                <a:rPr lang="zh-CN" altLang="en-US" sz="3200" dirty="0">
                  <a:solidFill>
                    <a:srgbClr val="381309"/>
                  </a:solidFill>
                  <a:ea typeface="微软雅黑" panose="020B0503020204020204" charset="-122"/>
                  <a:sym typeface="+mn-ea"/>
                </a:rPr>
                <a:t>社会认知</a:t>
              </a:r>
              <a:endParaRPr lang="zh-CN" altLang="en-US" sz="3200" spc="300" dirty="0">
                <a:solidFill>
                  <a:srgbClr val="381309"/>
                </a:solidFill>
                <a:latin typeface="Century Gothic" panose="020B0502020202020204" pitchFamily="34" charset="0"/>
                <a:ea typeface="微软雅黑" panose="020B0503020204020204" charset="-122"/>
                <a:sym typeface="Century Gothic" panose="020B0502020202020204" pitchFamily="34" charset="0"/>
              </a:endParaRPr>
            </a:p>
          </p:txBody>
        </p:sp>
        <p:grpSp>
          <p:nvGrpSpPr>
            <p:cNvPr id="37" name="组合 36"/>
            <p:cNvGrpSpPr/>
            <p:nvPr/>
          </p:nvGrpSpPr>
          <p:grpSpPr>
            <a:xfrm>
              <a:off x="6892" y="782"/>
              <a:ext cx="800" cy="417"/>
              <a:chOff x="6947" y="1121"/>
              <a:chExt cx="800" cy="417"/>
            </a:xfrm>
          </p:grpSpPr>
          <p:sp>
            <p:nvSpPr>
              <p:cNvPr id="41" name="燕尾形 40"/>
              <p:cNvSpPr/>
              <p:nvPr/>
            </p:nvSpPr>
            <p:spPr>
              <a:xfrm>
                <a:off x="7361" y="1121"/>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燕尾形 41"/>
              <p:cNvSpPr/>
              <p:nvPr/>
            </p:nvSpPr>
            <p:spPr>
              <a:xfrm>
                <a:off x="6947" y="1130"/>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8" name="组合 37"/>
            <p:cNvGrpSpPr/>
            <p:nvPr/>
          </p:nvGrpSpPr>
          <p:grpSpPr>
            <a:xfrm flipH="1">
              <a:off x="12299" y="782"/>
              <a:ext cx="800" cy="417"/>
              <a:chOff x="6947" y="1121"/>
              <a:chExt cx="800" cy="417"/>
            </a:xfrm>
          </p:grpSpPr>
          <p:sp>
            <p:nvSpPr>
              <p:cNvPr id="39" name="燕尾形 38"/>
              <p:cNvSpPr/>
              <p:nvPr/>
            </p:nvSpPr>
            <p:spPr>
              <a:xfrm>
                <a:off x="7361" y="1121"/>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燕尾形 39"/>
              <p:cNvSpPr/>
              <p:nvPr/>
            </p:nvSpPr>
            <p:spPr>
              <a:xfrm>
                <a:off x="6947" y="1130"/>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2"/>
          <p:cNvSpPr>
            <a:spLocks noChangeArrowheads="1"/>
          </p:cNvSpPr>
          <p:nvPr/>
        </p:nvSpPr>
        <p:spPr bwMode="auto">
          <a:xfrm>
            <a:off x="1270000" y="1259205"/>
            <a:ext cx="1017270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457200" indent="-457200" algn="ctr">
              <a:buFont typeface="Arial" panose="020B0604020202020204" pitchFamily="34" charset="0"/>
              <a:buChar char="•"/>
            </a:pPr>
            <a:r>
              <a:rPr lang="zh-CN" altLang="en-US" sz="2800" dirty="0">
                <a:solidFill>
                  <a:srgbClr val="381309"/>
                </a:solidFill>
                <a:latin typeface="微软雅黑" panose="020B0503020204020204" charset="-122"/>
                <a:ea typeface="微软雅黑" panose="020B0503020204020204" charset="-122"/>
                <a:sym typeface="微软雅黑" panose="020B0503020204020204" charset="-122"/>
              </a:rPr>
              <a:t>对网络素养教育工作满意，尤其重视安全素养。</a:t>
            </a:r>
            <a:endParaRPr lang="zh-CN" altLang="en-US" sz="2800" dirty="0">
              <a:solidFill>
                <a:srgbClr val="381309"/>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aphicFrame>
        <p:nvGraphicFramePr>
          <p:cNvPr id="18" name="图表 57"/>
          <p:cNvGraphicFramePr/>
          <p:nvPr/>
        </p:nvGraphicFramePr>
        <p:xfrm>
          <a:off x="2047875" y="2087880"/>
          <a:ext cx="8617585" cy="4232910"/>
        </p:xfrm>
        <a:graphic>
          <a:graphicData uri="http://schemas.openxmlformats.org/drawingml/2006/chart">
            <c:chart xmlns:c="http://schemas.openxmlformats.org/drawingml/2006/chart" xmlns:r="http://schemas.openxmlformats.org/officeDocument/2006/relationships" r:id="rId1"/>
          </a:graphicData>
        </a:graphic>
      </p:graphicFrame>
      <p:sp>
        <p:nvSpPr>
          <p:cNvPr id="100" name="文本框 99"/>
          <p:cNvSpPr txBox="1"/>
          <p:nvPr/>
        </p:nvSpPr>
        <p:spPr>
          <a:xfrm>
            <a:off x="2047875" y="6307455"/>
            <a:ext cx="8224125" cy="646331"/>
          </a:xfrm>
          <a:prstGeom prst="rect">
            <a:avLst/>
          </a:prstGeom>
          <a:noFill/>
          <a:ln w="9525">
            <a:noFill/>
          </a:ln>
        </p:spPr>
        <p:txBody>
          <a:bodyPr wrap="square">
            <a:spAutoFit/>
          </a:bodyPr>
          <a:lstStyle/>
          <a:p>
            <a:pPr indent="266700" algn="ctr"/>
            <a:r>
              <a:rPr lang="zh-CN" altLang="en-US" b="0" dirty="0">
                <a:solidFill>
                  <a:srgbClr val="371209"/>
                </a:solidFill>
                <a:latin typeface="微软雅黑" panose="020B0503020204020204" charset="-122"/>
                <a:ea typeface="微软雅黑" panose="020B0503020204020204" charset="-122"/>
                <a:cs typeface="微软雅黑" panose="020B0503020204020204" charset="-122"/>
              </a:rPr>
              <a:t>图</a:t>
            </a:r>
            <a:r>
              <a:rPr lang="en-US" altLang="zh-CN" b="0" dirty="0">
                <a:solidFill>
                  <a:srgbClr val="371209"/>
                </a:solidFill>
                <a:latin typeface="微软雅黑" panose="020B0503020204020204" charset="-122"/>
                <a:ea typeface="微软雅黑" panose="020B0503020204020204" charset="-122"/>
                <a:cs typeface="微软雅黑" panose="020B0503020204020204" charset="-122"/>
              </a:rPr>
              <a:t>7 </a:t>
            </a:r>
            <a:r>
              <a:rPr lang="zh-CN" altLang="en-US" dirty="0">
                <a:solidFill>
                  <a:srgbClr val="371209"/>
                </a:solidFill>
                <a:latin typeface="微软雅黑" panose="020B0503020204020204" charset="-122"/>
                <a:ea typeface="微软雅黑" panose="020B0503020204020204" charset="-122"/>
                <a:cs typeface="微软雅黑" panose="020B0503020204020204" charset="-122"/>
              </a:rPr>
              <a:t>公众认为学校和社区应该加强的网络素养教育课程</a:t>
            </a:r>
            <a:endParaRPr lang="zh-CN" altLang="en-US" dirty="0">
              <a:solidFill>
                <a:srgbClr val="371209"/>
              </a:solidFill>
              <a:latin typeface="微软雅黑" panose="020B0503020204020204" charset="-122"/>
              <a:ea typeface="微软雅黑" panose="020B0503020204020204" charset="-122"/>
              <a:cs typeface="微软雅黑" panose="020B0503020204020204" charset="-122"/>
            </a:endParaRPr>
          </a:p>
          <a:p>
            <a:pPr indent="266700" algn="ctr"/>
            <a:endParaRPr lang="zh-CN" altLang="en-US" b="0" dirty="0">
              <a:solidFill>
                <a:srgbClr val="371209"/>
              </a:solidFill>
              <a:latin typeface="微软雅黑" panose="020B0503020204020204" charset="-122"/>
              <a:ea typeface="微软雅黑" panose="020B0503020204020204" charset="-122"/>
              <a:cs typeface="微软雅黑" panose="020B0503020204020204" charset="-122"/>
            </a:endParaRPr>
          </a:p>
        </p:txBody>
      </p:sp>
      <p:grpSp>
        <p:nvGrpSpPr>
          <p:cNvPr id="13" name="组合 12"/>
          <p:cNvGrpSpPr/>
          <p:nvPr/>
        </p:nvGrpSpPr>
        <p:grpSpPr>
          <a:xfrm>
            <a:off x="187325" y="-75108"/>
            <a:ext cx="11957933" cy="919480"/>
            <a:chOff x="187325" y="-75108"/>
            <a:chExt cx="11957933" cy="919480"/>
          </a:xfrm>
        </p:grpSpPr>
        <p:sp>
          <p:nvSpPr>
            <p:cNvPr id="16" name="文本框 15"/>
            <p:cNvSpPr txBox="1"/>
            <p:nvPr/>
          </p:nvSpPr>
          <p:spPr>
            <a:xfrm>
              <a:off x="728345" y="253827"/>
              <a:ext cx="3528000" cy="261610"/>
            </a:xfrm>
            <a:prstGeom prst="rect">
              <a:avLst/>
            </a:prstGeom>
            <a:noFill/>
          </p:spPr>
          <p:txBody>
            <a:bodyPr wrap="square" rtlCol="0">
              <a:spAutoFit/>
            </a:bodyPr>
            <a:lstStyle/>
            <a:p>
              <a:pPr algn="dist"/>
              <a:r>
                <a:rPr kumimoji="1" lang="zh-CN" altLang="en-US" sz="1100" dirty="0"/>
                <a:t>网络</a:t>
              </a:r>
              <a:r>
                <a:rPr kumimoji="1" lang="zh-CN" altLang="en-US" sz="1100" dirty="0">
                  <a:latin typeface="黑体" panose="02010609060101010101" charset="-122"/>
                  <a:ea typeface="黑体" panose="02010609060101010101" charset="-122"/>
                </a:rPr>
                <a:t>安全</a:t>
              </a:r>
              <a:r>
                <a:rPr kumimoji="1" lang="zh-CN" altLang="en-US" sz="1100" dirty="0"/>
                <a:t>为人民 网络安全靠人民</a:t>
              </a:r>
              <a:endParaRPr kumimoji="1" lang="zh-CN" altLang="en-US" sz="1100" dirty="0"/>
            </a:p>
          </p:txBody>
        </p:sp>
        <p:pic>
          <p:nvPicPr>
            <p:cNvPr id="19" name="图片 18" descr="调查活动logo"/>
            <p:cNvPicPr>
              <a:picLocks noChangeAspect="1"/>
            </p:cNvPicPr>
            <p:nvPr/>
          </p:nvPicPr>
          <p:blipFill>
            <a:blip r:embed="rId2"/>
            <a:stretch>
              <a:fillRect/>
            </a:stretch>
          </p:blipFill>
          <p:spPr>
            <a:xfrm>
              <a:off x="187325" y="162560"/>
              <a:ext cx="465455" cy="465455"/>
            </a:xfrm>
            <a:prstGeom prst="rect">
              <a:avLst/>
            </a:prstGeom>
          </p:spPr>
        </p:pic>
        <p:pic>
          <p:nvPicPr>
            <p:cNvPr id="20" name="图片 19" descr="发布周3"/>
            <p:cNvPicPr>
              <a:picLocks noChangeAspect="1"/>
            </p:cNvPicPr>
            <p:nvPr/>
          </p:nvPicPr>
          <p:blipFill>
            <a:blip r:embed="rId3"/>
            <a:srcRect l="30810" r="28271" b="17461"/>
            <a:stretch>
              <a:fillRect/>
            </a:stretch>
          </p:blipFill>
          <p:spPr>
            <a:xfrm>
              <a:off x="10773658" y="-63043"/>
              <a:ext cx="593725" cy="846455"/>
            </a:xfrm>
            <a:prstGeom prst="rect">
              <a:avLst/>
            </a:prstGeom>
          </p:spPr>
        </p:pic>
        <p:pic>
          <p:nvPicPr>
            <p:cNvPr id="21" name="图片 20" descr="发布周1"/>
            <p:cNvPicPr>
              <a:picLocks noChangeAspect="1"/>
            </p:cNvPicPr>
            <p:nvPr/>
          </p:nvPicPr>
          <p:blipFill>
            <a:blip r:embed="rId4"/>
            <a:srcRect l="28837" r="24397" b="16204"/>
            <a:stretch>
              <a:fillRect/>
            </a:stretch>
          </p:blipFill>
          <p:spPr>
            <a:xfrm>
              <a:off x="11442948" y="-75108"/>
              <a:ext cx="702310" cy="919480"/>
            </a:xfrm>
            <a:prstGeom prst="rect">
              <a:avLst/>
            </a:prstGeom>
          </p:spPr>
        </p:pic>
      </p:grpSp>
      <p:grpSp>
        <p:nvGrpSpPr>
          <p:cNvPr id="22" name="组合 21"/>
          <p:cNvGrpSpPr/>
          <p:nvPr/>
        </p:nvGrpSpPr>
        <p:grpSpPr>
          <a:xfrm>
            <a:off x="4125277" y="564741"/>
            <a:ext cx="3941445" cy="584835"/>
            <a:chOff x="6892" y="484"/>
            <a:chExt cx="6207" cy="921"/>
          </a:xfrm>
        </p:grpSpPr>
        <p:sp>
          <p:nvSpPr>
            <p:cNvPr id="23" name="矩形 22"/>
            <p:cNvSpPr/>
            <p:nvPr/>
          </p:nvSpPr>
          <p:spPr>
            <a:xfrm>
              <a:off x="8573" y="484"/>
              <a:ext cx="2876" cy="921"/>
            </a:xfrm>
            <a:prstGeom prst="rect">
              <a:avLst/>
            </a:prstGeom>
          </p:spPr>
          <p:txBody>
            <a:bodyPr wrap="none">
              <a:spAutoFit/>
            </a:bodyPr>
            <a:lstStyle/>
            <a:p>
              <a:pPr algn="ctr"/>
              <a:r>
                <a:rPr lang="zh-CN" altLang="en-US" sz="3200" dirty="0">
                  <a:solidFill>
                    <a:srgbClr val="381309"/>
                  </a:solidFill>
                  <a:ea typeface="微软雅黑" panose="020B0503020204020204" charset="-122"/>
                  <a:sym typeface="+mn-ea"/>
                </a:rPr>
                <a:t>社会认知</a:t>
              </a:r>
              <a:endParaRPr lang="zh-CN" altLang="en-US" sz="3200" spc="300" dirty="0">
                <a:solidFill>
                  <a:srgbClr val="381309"/>
                </a:solidFill>
                <a:latin typeface="Century Gothic" panose="020B0502020202020204" pitchFamily="34" charset="0"/>
                <a:ea typeface="微软雅黑" panose="020B0503020204020204" charset="-122"/>
                <a:sym typeface="Century Gothic" panose="020B0502020202020204" pitchFamily="34" charset="0"/>
              </a:endParaRPr>
            </a:p>
          </p:txBody>
        </p:sp>
        <p:grpSp>
          <p:nvGrpSpPr>
            <p:cNvPr id="24" name="组合 23"/>
            <p:cNvGrpSpPr/>
            <p:nvPr/>
          </p:nvGrpSpPr>
          <p:grpSpPr>
            <a:xfrm>
              <a:off x="6892" y="782"/>
              <a:ext cx="800" cy="417"/>
              <a:chOff x="6947" y="1121"/>
              <a:chExt cx="800" cy="417"/>
            </a:xfrm>
          </p:grpSpPr>
          <p:sp>
            <p:nvSpPr>
              <p:cNvPr id="32" name="燕尾形 31"/>
              <p:cNvSpPr/>
              <p:nvPr/>
            </p:nvSpPr>
            <p:spPr>
              <a:xfrm>
                <a:off x="7361" y="1121"/>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燕尾形 32"/>
              <p:cNvSpPr/>
              <p:nvPr/>
            </p:nvSpPr>
            <p:spPr>
              <a:xfrm>
                <a:off x="6947" y="1130"/>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 name="组合 25"/>
            <p:cNvGrpSpPr/>
            <p:nvPr/>
          </p:nvGrpSpPr>
          <p:grpSpPr>
            <a:xfrm flipH="1">
              <a:off x="12299" y="782"/>
              <a:ext cx="800" cy="417"/>
              <a:chOff x="6947" y="1121"/>
              <a:chExt cx="800" cy="417"/>
            </a:xfrm>
          </p:grpSpPr>
          <p:sp>
            <p:nvSpPr>
              <p:cNvPr id="27" name="燕尾形 26"/>
              <p:cNvSpPr/>
              <p:nvPr/>
            </p:nvSpPr>
            <p:spPr>
              <a:xfrm>
                <a:off x="7361" y="1121"/>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燕尾形 30"/>
              <p:cNvSpPr/>
              <p:nvPr/>
            </p:nvSpPr>
            <p:spPr>
              <a:xfrm>
                <a:off x="6947" y="1130"/>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50000"/>
          </a:blip>
          <a:tile tx="0" ty="0" sx="100000" sy="100000" flip="none" algn="tl"/>
        </a:blipFill>
        <a:effectLst/>
      </p:bgPr>
    </p:bg>
    <p:spTree>
      <p:nvGrpSpPr>
        <p:cNvPr id="1" name=""/>
        <p:cNvGrpSpPr/>
        <p:nvPr/>
      </p:nvGrpSpPr>
      <p:grpSpPr>
        <a:xfrm>
          <a:off x="0" y="0"/>
          <a:ext cx="0" cy="0"/>
          <a:chOff x="0" y="0"/>
          <a:chExt cx="0" cy="0"/>
        </a:xfrm>
      </p:grpSpPr>
      <p:pic>
        <p:nvPicPr>
          <p:cNvPr id="14" name="图片 13" descr="f4b1c320bb7adbe4890e4dd8520159da"/>
          <p:cNvPicPr>
            <a:picLocks noChangeAspect="1"/>
          </p:cNvPicPr>
          <p:nvPr/>
        </p:nvPicPr>
        <p:blipFill>
          <a:blip r:embed="rId2"/>
          <a:srcRect l="5737" t="8070" r="9856" b="6354"/>
          <a:stretch>
            <a:fillRect/>
          </a:stretch>
        </p:blipFill>
        <p:spPr>
          <a:xfrm rot="16200000">
            <a:off x="961390" y="647065"/>
            <a:ext cx="4295775" cy="5393690"/>
          </a:xfrm>
          <a:prstGeom prst="rect">
            <a:avLst/>
          </a:prstGeom>
        </p:spPr>
      </p:pic>
      <p:grpSp>
        <p:nvGrpSpPr>
          <p:cNvPr id="2" name="组合 1"/>
          <p:cNvGrpSpPr/>
          <p:nvPr/>
        </p:nvGrpSpPr>
        <p:grpSpPr>
          <a:xfrm>
            <a:off x="6186805" y="1890395"/>
            <a:ext cx="5052695" cy="2557780"/>
            <a:chOff x="10071" y="2977"/>
            <a:chExt cx="7957" cy="4028"/>
          </a:xfrm>
        </p:grpSpPr>
        <p:sp>
          <p:nvSpPr>
            <p:cNvPr id="22" name="文本框 22"/>
            <p:cNvSpPr>
              <a:spLocks noChangeArrowheads="1"/>
            </p:cNvSpPr>
            <p:nvPr/>
          </p:nvSpPr>
          <p:spPr bwMode="auto">
            <a:xfrm>
              <a:off x="10408" y="5310"/>
              <a:ext cx="7418" cy="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3200" dirty="0">
                  <a:solidFill>
                    <a:srgbClr val="381309"/>
                  </a:solidFill>
                  <a:ea typeface="微软雅黑" panose="020B0503020204020204" charset="-122"/>
                </a:rPr>
                <a:t>未成年人网络权益保护的自我认知</a:t>
              </a:r>
              <a:endParaRPr lang="zh-CN" altLang="en-US" sz="3200" dirty="0">
                <a:solidFill>
                  <a:srgbClr val="381309"/>
                </a:solidFill>
                <a:ea typeface="微软雅黑" panose="020B0503020204020204" charset="-122"/>
              </a:endParaRPr>
            </a:p>
          </p:txBody>
        </p:sp>
        <p:sp>
          <p:nvSpPr>
            <p:cNvPr id="48" name="文本框 47"/>
            <p:cNvSpPr txBox="1"/>
            <p:nvPr/>
          </p:nvSpPr>
          <p:spPr>
            <a:xfrm>
              <a:off x="10071" y="2977"/>
              <a:ext cx="7957" cy="2082"/>
            </a:xfrm>
            <a:prstGeom prst="rect">
              <a:avLst/>
            </a:prstGeom>
            <a:noFill/>
          </p:spPr>
          <p:txBody>
            <a:bodyPr wrap="none" rtlCol="0">
              <a:spAutoFit/>
            </a:bodyPr>
            <a:lstStyle/>
            <a:p>
              <a:r>
                <a:rPr lang="en-US" altLang="zh-CN" sz="8000">
                  <a:solidFill>
                    <a:srgbClr val="381309"/>
                  </a:solidFill>
                </a:rPr>
                <a:t>PART   06</a:t>
              </a:r>
              <a:endParaRPr lang="en-US" altLang="zh-CN" sz="8000">
                <a:solidFill>
                  <a:srgbClr val="381309"/>
                </a:solidFill>
              </a:endParaRPr>
            </a:p>
          </p:txBody>
        </p:sp>
      </p:grpSp>
      <p:cxnSp>
        <p:nvCxnSpPr>
          <p:cNvPr id="11" name="直接连接符 10"/>
          <p:cNvCxnSpPr/>
          <p:nvPr/>
        </p:nvCxnSpPr>
        <p:spPr bwMode="auto">
          <a:xfrm>
            <a:off x="5982519" y="3107270"/>
            <a:ext cx="5256435" cy="0"/>
          </a:xfrm>
          <a:prstGeom prst="line">
            <a:avLst/>
          </a:prstGeom>
          <a:solidFill>
            <a:schemeClr val="accent1"/>
          </a:solidFill>
          <a:ln w="9525" cap="flat" cmpd="sng" algn="ctr">
            <a:solidFill>
              <a:srgbClr val="381309"/>
            </a:solidFill>
            <a:prstDash val="solid"/>
            <a:round/>
            <a:headEnd type="none" w="med" len="med"/>
            <a:tailEnd type="none" w="med" len="med"/>
          </a:ln>
        </p:spPr>
      </p:cxnSp>
      <p:cxnSp>
        <p:nvCxnSpPr>
          <p:cNvPr id="13" name="直接连接符 12"/>
          <p:cNvCxnSpPr/>
          <p:nvPr/>
        </p:nvCxnSpPr>
        <p:spPr bwMode="auto">
          <a:xfrm>
            <a:off x="5982519" y="1890610"/>
            <a:ext cx="5256435" cy="0"/>
          </a:xfrm>
          <a:prstGeom prst="line">
            <a:avLst/>
          </a:prstGeom>
          <a:solidFill>
            <a:schemeClr val="accent1"/>
          </a:solidFill>
          <a:ln w="9525" cap="flat" cmpd="sng" algn="ctr">
            <a:solidFill>
              <a:srgbClr val="381309"/>
            </a:solidFill>
            <a:prstDash val="solid"/>
            <a:round/>
            <a:headEnd type="none" w="med" len="med"/>
            <a:tailEnd type="none" w="med" len="med"/>
          </a:ln>
        </p:spPr>
      </p:cxnSp>
      <p:pic>
        <p:nvPicPr>
          <p:cNvPr id="4" name="图片 3" descr="26695914"/>
          <p:cNvPicPr>
            <a:picLocks noChangeAspect="1"/>
          </p:cNvPicPr>
          <p:nvPr/>
        </p:nvPicPr>
        <p:blipFill>
          <a:blip r:embed="rId3"/>
          <a:srcRect r="24945"/>
          <a:stretch>
            <a:fillRect/>
          </a:stretch>
        </p:blipFill>
        <p:spPr>
          <a:xfrm>
            <a:off x="732790" y="1603375"/>
            <a:ext cx="4615815" cy="3303270"/>
          </a:xfrm>
          <a:prstGeom prst="rect">
            <a:avLst/>
          </a:prstGeom>
        </p:spPr>
      </p:pic>
      <p:grpSp>
        <p:nvGrpSpPr>
          <p:cNvPr id="9" name="组合 8"/>
          <p:cNvGrpSpPr/>
          <p:nvPr/>
        </p:nvGrpSpPr>
        <p:grpSpPr>
          <a:xfrm>
            <a:off x="187325" y="-75108"/>
            <a:ext cx="11957933" cy="919480"/>
            <a:chOff x="187325" y="-75108"/>
            <a:chExt cx="11957933" cy="919480"/>
          </a:xfrm>
        </p:grpSpPr>
        <p:sp>
          <p:nvSpPr>
            <p:cNvPr id="10" name="文本框 9"/>
            <p:cNvSpPr txBox="1"/>
            <p:nvPr/>
          </p:nvSpPr>
          <p:spPr>
            <a:xfrm>
              <a:off x="728345" y="253827"/>
              <a:ext cx="3528000" cy="261610"/>
            </a:xfrm>
            <a:prstGeom prst="rect">
              <a:avLst/>
            </a:prstGeom>
            <a:noFill/>
          </p:spPr>
          <p:txBody>
            <a:bodyPr wrap="square" rtlCol="0">
              <a:spAutoFit/>
            </a:bodyPr>
            <a:lstStyle/>
            <a:p>
              <a:pPr algn="dist"/>
              <a:r>
                <a:rPr kumimoji="1" lang="zh-CN" altLang="en-US" sz="1100" dirty="0"/>
                <a:t>网络</a:t>
              </a:r>
              <a:r>
                <a:rPr kumimoji="1" lang="zh-CN" altLang="en-US" sz="1100" dirty="0">
                  <a:latin typeface="黑体" panose="02010609060101010101" charset="-122"/>
                  <a:ea typeface="黑体" panose="02010609060101010101" charset="-122"/>
                </a:rPr>
                <a:t>安全</a:t>
              </a:r>
              <a:r>
                <a:rPr kumimoji="1" lang="zh-CN" altLang="en-US" sz="1100" dirty="0"/>
                <a:t>为人民 网络安全靠人民</a:t>
              </a:r>
              <a:endParaRPr kumimoji="1" lang="zh-CN" altLang="en-US" sz="1100" dirty="0"/>
            </a:p>
          </p:txBody>
        </p:sp>
        <p:pic>
          <p:nvPicPr>
            <p:cNvPr id="15" name="图片 14" descr="调查活动logo"/>
            <p:cNvPicPr>
              <a:picLocks noChangeAspect="1"/>
            </p:cNvPicPr>
            <p:nvPr/>
          </p:nvPicPr>
          <p:blipFill>
            <a:blip r:embed="rId4"/>
            <a:stretch>
              <a:fillRect/>
            </a:stretch>
          </p:blipFill>
          <p:spPr>
            <a:xfrm>
              <a:off x="187325" y="162560"/>
              <a:ext cx="465455" cy="465455"/>
            </a:xfrm>
            <a:prstGeom prst="rect">
              <a:avLst/>
            </a:prstGeom>
          </p:spPr>
        </p:pic>
        <p:pic>
          <p:nvPicPr>
            <p:cNvPr id="16" name="图片 15" descr="发布周3"/>
            <p:cNvPicPr>
              <a:picLocks noChangeAspect="1"/>
            </p:cNvPicPr>
            <p:nvPr/>
          </p:nvPicPr>
          <p:blipFill>
            <a:blip r:embed="rId5"/>
            <a:srcRect l="30810" r="28271" b="17461"/>
            <a:stretch>
              <a:fillRect/>
            </a:stretch>
          </p:blipFill>
          <p:spPr>
            <a:xfrm>
              <a:off x="10773658" y="-63043"/>
              <a:ext cx="593725" cy="846455"/>
            </a:xfrm>
            <a:prstGeom prst="rect">
              <a:avLst/>
            </a:prstGeom>
          </p:spPr>
        </p:pic>
        <p:pic>
          <p:nvPicPr>
            <p:cNvPr id="17" name="图片 16" descr="发布周1"/>
            <p:cNvPicPr>
              <a:picLocks noChangeAspect="1"/>
            </p:cNvPicPr>
            <p:nvPr/>
          </p:nvPicPr>
          <p:blipFill>
            <a:blip r:embed="rId6"/>
            <a:srcRect l="28837" r="24397" b="16204"/>
            <a:stretch>
              <a:fillRect/>
            </a:stretch>
          </p:blipFill>
          <p:spPr>
            <a:xfrm>
              <a:off x="11442948" y="-75108"/>
              <a:ext cx="702310" cy="91948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1" name="直接连接符 32"/>
          <p:cNvCxnSpPr/>
          <p:nvPr/>
        </p:nvCxnSpPr>
        <p:spPr>
          <a:xfrm>
            <a:off x="0" y="2851085"/>
            <a:ext cx="1542697" cy="0"/>
          </a:xfrm>
          <a:prstGeom prst="line">
            <a:avLst/>
          </a:prstGeom>
          <a:ln>
            <a:solidFill>
              <a:srgbClr val="2D3130"/>
            </a:solidFill>
          </a:ln>
        </p:spPr>
        <p:style>
          <a:lnRef idx="1">
            <a:schemeClr val="accent1"/>
          </a:lnRef>
          <a:fillRef idx="0">
            <a:schemeClr val="accent1"/>
          </a:fillRef>
          <a:effectRef idx="0">
            <a:schemeClr val="accent1"/>
          </a:effectRef>
          <a:fontRef idx="minor">
            <a:schemeClr val="tx1"/>
          </a:fontRef>
        </p:style>
      </p:cxnSp>
      <p:sp>
        <p:nvSpPr>
          <p:cNvPr id="51" name="矩形 50"/>
          <p:cNvSpPr/>
          <p:nvPr/>
        </p:nvSpPr>
        <p:spPr>
          <a:xfrm>
            <a:off x="844062" y="2143794"/>
            <a:ext cx="3403770" cy="2265200"/>
          </a:xfrm>
          <a:prstGeom prst="rect">
            <a:avLst/>
          </a:prstGeom>
          <a:blipFill dpi="0" rotWithShape="1">
            <a:blip r:embed="rId1">
              <a:alphaModFix amt="69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微软雅黑" panose="020B0503020204020204" charset="-122"/>
                <a:cs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cs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cs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cs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cs typeface="微软雅黑" panose="020B050302020402020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cs typeface="微软雅黑" panose="020B050302020402020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cs typeface="微软雅黑" panose="020B050302020402020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cs typeface="微软雅黑" panose="020B050302020402020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cs typeface="微软雅黑" panose="020B0503020204020204" charset="-122"/>
              </a:defRPr>
            </a:lvl9pPr>
          </a:lstStyle>
          <a:p>
            <a:pPr algn="ctr" eaLnBrk="1" hangingPunct="1"/>
            <a:endParaRPr lang="zh-CN" altLang="en-US" noProof="1">
              <a:solidFill>
                <a:srgbClr val="FFFFFF"/>
              </a:solidFill>
            </a:endParaRPr>
          </a:p>
        </p:txBody>
      </p:sp>
      <p:pic>
        <p:nvPicPr>
          <p:cNvPr id="4" name="图片 3" descr="photo-1608106055806-e892769d2e5a"/>
          <p:cNvPicPr>
            <a:picLocks noChangeAspect="1"/>
          </p:cNvPicPr>
          <p:nvPr/>
        </p:nvPicPr>
        <p:blipFill>
          <a:blip r:embed="rId2"/>
          <a:stretch>
            <a:fillRect/>
          </a:stretch>
        </p:blipFill>
        <p:spPr>
          <a:xfrm>
            <a:off x="1427673" y="2565000"/>
            <a:ext cx="3639221" cy="2422077"/>
          </a:xfrm>
          <a:prstGeom prst="rect">
            <a:avLst/>
          </a:prstGeom>
        </p:spPr>
      </p:pic>
      <p:grpSp>
        <p:nvGrpSpPr>
          <p:cNvPr id="15" name="组合 14"/>
          <p:cNvGrpSpPr/>
          <p:nvPr/>
        </p:nvGrpSpPr>
        <p:grpSpPr>
          <a:xfrm>
            <a:off x="4125277" y="662966"/>
            <a:ext cx="3941445" cy="584835"/>
            <a:chOff x="6892" y="484"/>
            <a:chExt cx="6207" cy="921"/>
          </a:xfrm>
        </p:grpSpPr>
        <p:sp>
          <p:nvSpPr>
            <p:cNvPr id="16" name="矩形 15"/>
            <p:cNvSpPr/>
            <p:nvPr/>
          </p:nvSpPr>
          <p:spPr>
            <a:xfrm>
              <a:off x="8573" y="484"/>
              <a:ext cx="2876" cy="921"/>
            </a:xfrm>
            <a:prstGeom prst="rect">
              <a:avLst/>
            </a:prstGeom>
          </p:spPr>
          <p:txBody>
            <a:bodyPr wrap="none">
              <a:spAutoFit/>
            </a:bodyPr>
            <a:lstStyle/>
            <a:p>
              <a:pPr algn="ctr"/>
              <a:r>
                <a:rPr lang="zh-CN" altLang="en-US" sz="3200" dirty="0">
                  <a:solidFill>
                    <a:srgbClr val="381309"/>
                  </a:solidFill>
                  <a:ea typeface="微软雅黑" panose="020B0503020204020204" charset="-122"/>
                  <a:sym typeface="+mn-ea"/>
                </a:rPr>
                <a:t>自我认知</a:t>
              </a:r>
              <a:endParaRPr lang="zh-CN" altLang="en-US" sz="3200" spc="300" dirty="0">
                <a:solidFill>
                  <a:srgbClr val="381309"/>
                </a:solidFill>
                <a:latin typeface="Century Gothic" panose="020B0502020202020204" pitchFamily="34" charset="0"/>
                <a:ea typeface="微软雅黑" panose="020B0503020204020204" charset="-122"/>
                <a:sym typeface="Century Gothic" panose="020B0502020202020204" pitchFamily="34" charset="0"/>
              </a:endParaRPr>
            </a:p>
          </p:txBody>
        </p:sp>
        <p:grpSp>
          <p:nvGrpSpPr>
            <p:cNvPr id="17" name="组合 16"/>
            <p:cNvGrpSpPr/>
            <p:nvPr/>
          </p:nvGrpSpPr>
          <p:grpSpPr>
            <a:xfrm>
              <a:off x="6892" y="782"/>
              <a:ext cx="800" cy="417"/>
              <a:chOff x="6947" y="1121"/>
              <a:chExt cx="800" cy="417"/>
            </a:xfrm>
          </p:grpSpPr>
          <p:sp>
            <p:nvSpPr>
              <p:cNvPr id="21" name="燕尾形 20"/>
              <p:cNvSpPr/>
              <p:nvPr/>
            </p:nvSpPr>
            <p:spPr>
              <a:xfrm>
                <a:off x="7361" y="1121"/>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燕尾形 21"/>
              <p:cNvSpPr/>
              <p:nvPr/>
            </p:nvSpPr>
            <p:spPr>
              <a:xfrm>
                <a:off x="6947" y="1130"/>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flipH="1">
              <a:off x="12299" y="782"/>
              <a:ext cx="800" cy="417"/>
              <a:chOff x="6947" y="1121"/>
              <a:chExt cx="800" cy="417"/>
            </a:xfrm>
          </p:grpSpPr>
          <p:sp>
            <p:nvSpPr>
              <p:cNvPr id="19" name="燕尾形 18"/>
              <p:cNvSpPr/>
              <p:nvPr/>
            </p:nvSpPr>
            <p:spPr>
              <a:xfrm>
                <a:off x="7361" y="1121"/>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燕尾形 19"/>
              <p:cNvSpPr/>
              <p:nvPr/>
            </p:nvSpPr>
            <p:spPr>
              <a:xfrm>
                <a:off x="6947" y="1130"/>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4" name="文本框 12"/>
          <p:cNvSpPr txBox="1">
            <a:spLocks noChangeArrowheads="1"/>
          </p:cNvSpPr>
          <p:nvPr/>
        </p:nvSpPr>
        <p:spPr bwMode="auto">
          <a:xfrm>
            <a:off x="5304000" y="2920643"/>
            <a:ext cx="647122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charset="-122"/>
                <a:cs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cs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cs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cs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cs typeface="微软雅黑" panose="020B050302020402020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cs typeface="微软雅黑" panose="020B050302020402020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cs typeface="微软雅黑" panose="020B050302020402020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cs typeface="微软雅黑" panose="020B050302020402020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cs typeface="微软雅黑" panose="020B0503020204020204" charset="-122"/>
              </a:defRPr>
            </a:lvl9pPr>
          </a:lstStyle>
          <a:p>
            <a:pPr marL="285750" indent="-285750" algn="just">
              <a:lnSpc>
                <a:spcPct val="150000"/>
              </a:lnSpc>
              <a:buFont typeface="Arial" panose="020B0604020202020204" pitchFamily="34" charset="0"/>
              <a:buChar char="•"/>
              <a:defRPr/>
            </a:pPr>
            <a:r>
              <a:rPr lang="zh-CN" altLang="en-US" sz="2800" dirty="0">
                <a:solidFill>
                  <a:srgbClr val="381309"/>
                </a:solidFill>
                <a:latin typeface="+mn-ea"/>
                <a:sym typeface="微软雅黑" panose="020B0503020204020204" charset="-122"/>
              </a:rPr>
              <a:t>对未成年人网络权益保护整体满意。</a:t>
            </a:r>
            <a:endParaRPr lang="en-US" altLang="zh-CN" sz="2800" dirty="0">
              <a:solidFill>
                <a:srgbClr val="381309"/>
              </a:solidFill>
              <a:latin typeface="+mn-ea"/>
              <a:sym typeface="微软雅黑" panose="020B0503020204020204" charset="-122"/>
            </a:endParaRPr>
          </a:p>
          <a:p>
            <a:pPr marL="285750" indent="-285750" algn="just">
              <a:lnSpc>
                <a:spcPct val="150000"/>
              </a:lnSpc>
              <a:buFont typeface="Arial" panose="020B0604020202020204" pitchFamily="34" charset="0"/>
              <a:buChar char="•"/>
              <a:defRPr/>
            </a:pPr>
            <a:r>
              <a:rPr lang="zh-CN" altLang="en-US" sz="2800" dirty="0">
                <a:solidFill>
                  <a:srgbClr val="381309"/>
                </a:solidFill>
                <a:latin typeface="FZSongKeBenXiuKaiS-R-GB" panose="02000000000000000000" pitchFamily="2" charset="-122"/>
                <a:ea typeface="FZSongKeBenXiuKaiS-R-GB" panose="02000000000000000000" pitchFamily="2" charset="-122"/>
                <a:cs typeface="+mn-ea"/>
              </a:rPr>
              <a:t>认识到网络风险，担心网络沉迷。</a:t>
            </a:r>
            <a:endParaRPr lang="zh-CN" altLang="en-US" sz="2800" dirty="0">
              <a:solidFill>
                <a:srgbClr val="381309"/>
              </a:solidFill>
              <a:latin typeface="FZSongKeBenXiuKaiS-R-GB" panose="02000000000000000000" pitchFamily="2" charset="-122"/>
              <a:ea typeface="FZSongKeBenXiuKaiS-R-GB" panose="02000000000000000000" pitchFamily="2" charset="-122"/>
              <a:cs typeface="+mn-ea"/>
            </a:endParaRPr>
          </a:p>
          <a:p>
            <a:pPr marL="285750" indent="-285750" algn="just">
              <a:lnSpc>
                <a:spcPct val="150000"/>
              </a:lnSpc>
              <a:buFont typeface="Arial" panose="020B0604020202020204" pitchFamily="34" charset="0"/>
              <a:buChar char="•"/>
              <a:defRPr/>
            </a:pPr>
            <a:endParaRPr lang="zh-CN" altLang="en-US" sz="1600" dirty="0">
              <a:solidFill>
                <a:srgbClr val="381309"/>
              </a:solidFill>
              <a:latin typeface="FZSongKeBenXiuKaiS-R-GB" panose="02000000000000000000" pitchFamily="2" charset="-122"/>
              <a:ea typeface="FZSongKeBenXiuKaiS-R-GB" panose="02000000000000000000" pitchFamily="2" charset="-122"/>
              <a:cs typeface="+mn-ea"/>
            </a:endParaRPr>
          </a:p>
        </p:txBody>
      </p:sp>
      <p:grpSp>
        <p:nvGrpSpPr>
          <p:cNvPr id="14" name="组合 13"/>
          <p:cNvGrpSpPr/>
          <p:nvPr/>
        </p:nvGrpSpPr>
        <p:grpSpPr>
          <a:xfrm>
            <a:off x="187325" y="-75108"/>
            <a:ext cx="11957933" cy="919480"/>
            <a:chOff x="187325" y="-75108"/>
            <a:chExt cx="11957933" cy="919480"/>
          </a:xfrm>
        </p:grpSpPr>
        <p:sp>
          <p:nvSpPr>
            <p:cNvPr id="23" name="文本框 22"/>
            <p:cNvSpPr txBox="1"/>
            <p:nvPr/>
          </p:nvSpPr>
          <p:spPr>
            <a:xfrm>
              <a:off x="728345" y="253827"/>
              <a:ext cx="3528000" cy="261610"/>
            </a:xfrm>
            <a:prstGeom prst="rect">
              <a:avLst/>
            </a:prstGeom>
            <a:noFill/>
          </p:spPr>
          <p:txBody>
            <a:bodyPr wrap="square" rtlCol="0">
              <a:spAutoFit/>
            </a:bodyPr>
            <a:lstStyle/>
            <a:p>
              <a:pPr algn="dist"/>
              <a:r>
                <a:rPr kumimoji="1" lang="zh-CN" altLang="en-US" sz="1100" dirty="0"/>
                <a:t>网络</a:t>
              </a:r>
              <a:r>
                <a:rPr kumimoji="1" lang="zh-CN" altLang="en-US" sz="1100" dirty="0">
                  <a:latin typeface="黑体" panose="02010609060101010101" charset="-122"/>
                  <a:ea typeface="黑体" panose="02010609060101010101" charset="-122"/>
                </a:rPr>
                <a:t>安全</a:t>
              </a:r>
              <a:r>
                <a:rPr kumimoji="1" lang="zh-CN" altLang="en-US" sz="1100" dirty="0"/>
                <a:t>为人民 网络安全靠人民</a:t>
              </a:r>
              <a:endParaRPr kumimoji="1" lang="zh-CN" altLang="en-US" sz="1100" dirty="0"/>
            </a:p>
          </p:txBody>
        </p:sp>
        <p:pic>
          <p:nvPicPr>
            <p:cNvPr id="26" name="图片 25" descr="调查活动logo"/>
            <p:cNvPicPr>
              <a:picLocks noChangeAspect="1"/>
            </p:cNvPicPr>
            <p:nvPr/>
          </p:nvPicPr>
          <p:blipFill>
            <a:blip r:embed="rId3"/>
            <a:stretch>
              <a:fillRect/>
            </a:stretch>
          </p:blipFill>
          <p:spPr>
            <a:xfrm>
              <a:off x="187325" y="162560"/>
              <a:ext cx="465455" cy="465455"/>
            </a:xfrm>
            <a:prstGeom prst="rect">
              <a:avLst/>
            </a:prstGeom>
          </p:spPr>
        </p:pic>
        <p:pic>
          <p:nvPicPr>
            <p:cNvPr id="27" name="图片 26" descr="发布周3"/>
            <p:cNvPicPr>
              <a:picLocks noChangeAspect="1"/>
            </p:cNvPicPr>
            <p:nvPr/>
          </p:nvPicPr>
          <p:blipFill>
            <a:blip r:embed="rId4"/>
            <a:srcRect l="30810" r="28271" b="17461"/>
            <a:stretch>
              <a:fillRect/>
            </a:stretch>
          </p:blipFill>
          <p:spPr>
            <a:xfrm>
              <a:off x="10773658" y="-63043"/>
              <a:ext cx="593725" cy="846455"/>
            </a:xfrm>
            <a:prstGeom prst="rect">
              <a:avLst/>
            </a:prstGeom>
          </p:spPr>
        </p:pic>
        <p:pic>
          <p:nvPicPr>
            <p:cNvPr id="28" name="图片 27" descr="发布周1"/>
            <p:cNvPicPr>
              <a:picLocks noChangeAspect="1"/>
            </p:cNvPicPr>
            <p:nvPr/>
          </p:nvPicPr>
          <p:blipFill>
            <a:blip r:embed="rId5"/>
            <a:srcRect l="28837" r="24397" b="16204"/>
            <a:stretch>
              <a:fillRect/>
            </a:stretch>
          </p:blipFill>
          <p:spPr>
            <a:xfrm>
              <a:off x="11442948" y="-75108"/>
              <a:ext cx="702310" cy="91948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123431" y="2878385"/>
            <a:ext cx="4733136" cy="2097439"/>
            <a:chOff x="10838" y="4174"/>
            <a:chExt cx="8362" cy="3497"/>
          </a:xfrm>
        </p:grpSpPr>
        <p:sp>
          <p:nvSpPr>
            <p:cNvPr id="93" name="Oval 4"/>
            <p:cNvSpPr/>
            <p:nvPr/>
          </p:nvSpPr>
          <p:spPr>
            <a:xfrm>
              <a:off x="10838" y="4174"/>
              <a:ext cx="1155" cy="1065"/>
            </a:xfrm>
            <a:prstGeom prst="ellipse">
              <a:avLst/>
            </a:prstGeom>
            <a:solidFill>
              <a:srgbClr val="381309"/>
            </a:soli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b="1" dirty="0">
                  <a:latin typeface="+mn-ea"/>
                  <a:cs typeface="+mn-ea"/>
                  <a:sym typeface="+mn-lt"/>
                </a:rPr>
                <a:t>01</a:t>
              </a:r>
              <a:endParaRPr lang="id-ID" b="1" dirty="0">
                <a:latin typeface="+mn-ea"/>
                <a:cs typeface="+mn-ea"/>
                <a:sym typeface="+mn-lt"/>
              </a:endParaRPr>
            </a:p>
          </p:txBody>
        </p:sp>
        <p:sp>
          <p:nvSpPr>
            <p:cNvPr id="96" name="Rectangle 5"/>
            <p:cNvSpPr/>
            <p:nvPr/>
          </p:nvSpPr>
          <p:spPr bwMode="auto">
            <a:xfrm>
              <a:off x="11993" y="4301"/>
              <a:ext cx="7207" cy="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just">
                <a:lnSpc>
                  <a:spcPct val="150000"/>
                </a:lnSpc>
                <a:defRPr/>
              </a:pPr>
              <a:r>
                <a:rPr lang="zh-CN" altLang="en-US" sz="2000" dirty="0">
                  <a:solidFill>
                    <a:srgbClr val="381309"/>
                  </a:solidFill>
                  <a:latin typeface="+mn-ea"/>
                  <a:cs typeface="+mn-ea"/>
                </a:rPr>
                <a:t>“饭圈”文化在未成年人中影响力大</a:t>
              </a:r>
              <a:endParaRPr lang="zh-CN" sz="2000" dirty="0">
                <a:solidFill>
                  <a:srgbClr val="381309"/>
                </a:solidFill>
                <a:latin typeface="+mn-ea"/>
                <a:cs typeface="+mn-ea"/>
              </a:endParaRPr>
            </a:p>
          </p:txBody>
        </p:sp>
        <p:sp>
          <p:nvSpPr>
            <p:cNvPr id="101" name="Oval 4"/>
            <p:cNvSpPr/>
            <p:nvPr/>
          </p:nvSpPr>
          <p:spPr>
            <a:xfrm>
              <a:off x="10838" y="6606"/>
              <a:ext cx="1155" cy="1065"/>
            </a:xfrm>
            <a:prstGeom prst="ellipse">
              <a:avLst/>
            </a:prstGeom>
            <a:solidFill>
              <a:srgbClr val="381309"/>
            </a:soli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b="1" dirty="0">
                  <a:latin typeface="+mn-ea"/>
                  <a:cs typeface="+mn-ea"/>
                  <a:sym typeface="+mn-lt"/>
                </a:rPr>
                <a:t>02</a:t>
              </a:r>
              <a:endParaRPr lang="id-ID" b="1" dirty="0">
                <a:latin typeface="+mn-ea"/>
                <a:cs typeface="+mn-ea"/>
                <a:sym typeface="+mn-lt"/>
              </a:endParaRPr>
            </a:p>
          </p:txBody>
        </p:sp>
        <p:sp>
          <p:nvSpPr>
            <p:cNvPr id="114" name="Rectangle 5"/>
            <p:cNvSpPr/>
            <p:nvPr/>
          </p:nvSpPr>
          <p:spPr bwMode="auto">
            <a:xfrm>
              <a:off x="12177" y="6626"/>
              <a:ext cx="6839" cy="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just">
                <a:lnSpc>
                  <a:spcPct val="120000"/>
                </a:lnSpc>
                <a:defRPr/>
              </a:pPr>
              <a:r>
                <a:rPr lang="zh-CN" altLang="en-US" sz="2000" dirty="0">
                  <a:solidFill>
                    <a:srgbClr val="381309"/>
                  </a:solidFill>
                  <a:latin typeface="+mn-ea"/>
                  <a:cs typeface="+mn-ea"/>
                </a:rPr>
                <a:t>情感上对“饭圈”文化较为认可，</a:t>
              </a:r>
              <a:endParaRPr lang="en-US" altLang="zh-CN" sz="2000" dirty="0">
                <a:solidFill>
                  <a:srgbClr val="381309"/>
                </a:solidFill>
                <a:latin typeface="+mn-ea"/>
                <a:cs typeface="+mn-ea"/>
              </a:endParaRPr>
            </a:p>
            <a:p>
              <a:pPr algn="just">
                <a:lnSpc>
                  <a:spcPct val="120000"/>
                </a:lnSpc>
                <a:defRPr/>
              </a:pPr>
              <a:r>
                <a:rPr lang="zh-CN" altLang="en-US" sz="2000" dirty="0">
                  <a:solidFill>
                    <a:srgbClr val="381309"/>
                  </a:solidFill>
                  <a:latin typeface="+mn-ea"/>
                  <a:cs typeface="+mn-ea"/>
                </a:rPr>
                <a:t>但理性上反对“饭圈”不良现象。</a:t>
              </a:r>
              <a:endParaRPr lang="zh-CN" altLang="en-US" sz="2000" dirty="0">
                <a:solidFill>
                  <a:srgbClr val="381309"/>
                </a:solidFill>
                <a:latin typeface="+mn-ea"/>
                <a:cs typeface="+mn-ea"/>
              </a:endParaRPr>
            </a:p>
          </p:txBody>
        </p:sp>
      </p:grpSp>
      <p:graphicFrame>
        <p:nvGraphicFramePr>
          <p:cNvPr id="5" name="图表 4"/>
          <p:cNvGraphicFramePr/>
          <p:nvPr/>
        </p:nvGraphicFramePr>
        <p:xfrm>
          <a:off x="98425" y="1831975"/>
          <a:ext cx="7150100" cy="4098290"/>
        </p:xfrm>
        <a:graphic>
          <a:graphicData uri="http://schemas.openxmlformats.org/drawingml/2006/chart">
            <c:chart xmlns:c="http://schemas.openxmlformats.org/drawingml/2006/chart" xmlns:r="http://schemas.openxmlformats.org/officeDocument/2006/relationships" r:id="rId1"/>
          </a:graphicData>
        </a:graphic>
      </p:graphicFrame>
      <p:sp>
        <p:nvSpPr>
          <p:cNvPr id="23" name="文本框 22"/>
          <p:cNvSpPr>
            <a:spLocks noChangeArrowheads="1"/>
          </p:cNvSpPr>
          <p:nvPr/>
        </p:nvSpPr>
        <p:spPr bwMode="auto">
          <a:xfrm>
            <a:off x="1270000" y="1259205"/>
            <a:ext cx="10172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457200" indent="-457200" algn="ctr">
              <a:buFont typeface="Arial" panose="020B0604020202020204" pitchFamily="34" charset="0"/>
              <a:buChar char="•"/>
            </a:pPr>
            <a:r>
              <a:rPr lang="zh-CN" altLang="en-US" sz="2800" dirty="0">
                <a:solidFill>
                  <a:srgbClr val="381309"/>
                </a:solidFill>
                <a:latin typeface="+mn-ea"/>
                <a:ea typeface="+mn-ea"/>
                <a:sym typeface="微软雅黑" panose="020B0503020204020204" charset="-122"/>
              </a:rPr>
              <a:t>半数了解“饭圈”文化，对它“爱恨交织”。</a:t>
            </a:r>
            <a:endParaRPr lang="zh-CN" altLang="en-US" sz="2800" dirty="0">
              <a:solidFill>
                <a:srgbClr val="381309"/>
              </a:solidFill>
              <a:latin typeface="+mn-ea"/>
              <a:ea typeface="+mn-ea"/>
              <a:sym typeface="微软雅黑" panose="020B0503020204020204" charset="-122"/>
            </a:endParaRPr>
          </a:p>
        </p:txBody>
      </p:sp>
      <p:sp>
        <p:nvSpPr>
          <p:cNvPr id="2" name="文本框 1"/>
          <p:cNvSpPr txBox="1"/>
          <p:nvPr/>
        </p:nvSpPr>
        <p:spPr>
          <a:xfrm>
            <a:off x="2338616" y="5991987"/>
            <a:ext cx="5080000" cy="276999"/>
          </a:xfrm>
          <a:prstGeom prst="rect">
            <a:avLst/>
          </a:prstGeom>
          <a:noFill/>
          <a:ln w="9525">
            <a:noFill/>
          </a:ln>
        </p:spPr>
        <p:txBody>
          <a:bodyPr>
            <a:spAutoFit/>
          </a:bodyPr>
          <a:lstStyle/>
          <a:p>
            <a:pPr marL="0" indent="0" algn="l"/>
            <a:r>
              <a:rPr lang="zh-CN" altLang="en-US" sz="1200" b="0" dirty="0">
                <a:solidFill>
                  <a:srgbClr val="371209"/>
                </a:solidFill>
                <a:latin typeface="微软雅黑" panose="020B0503020204020204" charset="-122"/>
                <a:ea typeface="微软雅黑" panose="020B0503020204020204" charset="-122"/>
                <a:cs typeface="微软雅黑" panose="020B0503020204020204" charset="-122"/>
              </a:rPr>
              <a:t>图</a:t>
            </a:r>
            <a:r>
              <a:rPr lang="en-US" altLang="zh-CN" sz="1200" b="0" dirty="0">
                <a:solidFill>
                  <a:srgbClr val="371209"/>
                </a:solidFill>
                <a:latin typeface="微软雅黑" panose="020B0503020204020204" charset="-122"/>
                <a:ea typeface="微软雅黑" panose="020B0503020204020204" charset="-122"/>
                <a:cs typeface="微软雅黑" panose="020B0503020204020204" charset="-122"/>
              </a:rPr>
              <a:t>8 </a:t>
            </a:r>
            <a:r>
              <a:rPr lang="zh-CN" altLang="en-US" sz="1200" b="0" dirty="0">
                <a:solidFill>
                  <a:srgbClr val="371209"/>
                </a:solidFill>
                <a:latin typeface="微软雅黑" panose="020B0503020204020204" charset="-122"/>
                <a:ea typeface="微软雅黑" panose="020B0503020204020204" charset="-122"/>
                <a:cs typeface="微软雅黑" panose="020B0503020204020204" charset="-122"/>
              </a:rPr>
              <a:t>未成年人对“饭圈”文化的看法</a:t>
            </a:r>
            <a:endParaRPr lang="zh-CN" altLang="en-US" sz="1200" b="0" dirty="0">
              <a:solidFill>
                <a:srgbClr val="371209"/>
              </a:solidFill>
              <a:latin typeface="微软雅黑" panose="020B0503020204020204" charset="-122"/>
              <a:ea typeface="微软雅黑" panose="020B0503020204020204" charset="-122"/>
              <a:cs typeface="微软雅黑" panose="020B0503020204020204" charset="-122"/>
            </a:endParaRPr>
          </a:p>
        </p:txBody>
      </p:sp>
      <p:grpSp>
        <p:nvGrpSpPr>
          <p:cNvPr id="18" name="组合 17"/>
          <p:cNvGrpSpPr/>
          <p:nvPr/>
        </p:nvGrpSpPr>
        <p:grpSpPr>
          <a:xfrm>
            <a:off x="187325" y="-75108"/>
            <a:ext cx="11957933" cy="919480"/>
            <a:chOff x="187325" y="-75108"/>
            <a:chExt cx="11957933" cy="919480"/>
          </a:xfrm>
        </p:grpSpPr>
        <p:sp>
          <p:nvSpPr>
            <p:cNvPr id="19" name="文本框 18"/>
            <p:cNvSpPr txBox="1"/>
            <p:nvPr/>
          </p:nvSpPr>
          <p:spPr>
            <a:xfrm>
              <a:off x="728345" y="253827"/>
              <a:ext cx="3528000" cy="261610"/>
            </a:xfrm>
            <a:prstGeom prst="rect">
              <a:avLst/>
            </a:prstGeom>
            <a:noFill/>
          </p:spPr>
          <p:txBody>
            <a:bodyPr wrap="square" rtlCol="0">
              <a:spAutoFit/>
            </a:bodyPr>
            <a:lstStyle/>
            <a:p>
              <a:pPr algn="dist"/>
              <a:r>
                <a:rPr kumimoji="1" lang="zh-CN" altLang="en-US" sz="1100" dirty="0"/>
                <a:t>网络</a:t>
              </a:r>
              <a:r>
                <a:rPr kumimoji="1" lang="zh-CN" altLang="en-US" sz="1100" dirty="0">
                  <a:latin typeface="黑体" panose="02010609060101010101" charset="-122"/>
                  <a:ea typeface="黑体" panose="02010609060101010101" charset="-122"/>
                </a:rPr>
                <a:t>安全</a:t>
              </a:r>
              <a:r>
                <a:rPr kumimoji="1" lang="zh-CN" altLang="en-US" sz="1100" dirty="0"/>
                <a:t>为人民 网络安全靠人民</a:t>
              </a:r>
              <a:endParaRPr kumimoji="1" lang="zh-CN" altLang="en-US" sz="1100" dirty="0"/>
            </a:p>
          </p:txBody>
        </p:sp>
        <p:pic>
          <p:nvPicPr>
            <p:cNvPr id="21" name="图片 20" descr="调查活动logo"/>
            <p:cNvPicPr>
              <a:picLocks noChangeAspect="1"/>
            </p:cNvPicPr>
            <p:nvPr/>
          </p:nvPicPr>
          <p:blipFill>
            <a:blip r:embed="rId2"/>
            <a:stretch>
              <a:fillRect/>
            </a:stretch>
          </p:blipFill>
          <p:spPr>
            <a:xfrm>
              <a:off x="187325" y="162560"/>
              <a:ext cx="465455" cy="465455"/>
            </a:xfrm>
            <a:prstGeom prst="rect">
              <a:avLst/>
            </a:prstGeom>
          </p:spPr>
        </p:pic>
        <p:pic>
          <p:nvPicPr>
            <p:cNvPr id="22" name="图片 21" descr="发布周3"/>
            <p:cNvPicPr>
              <a:picLocks noChangeAspect="1"/>
            </p:cNvPicPr>
            <p:nvPr/>
          </p:nvPicPr>
          <p:blipFill>
            <a:blip r:embed="rId3"/>
            <a:srcRect l="30810" r="28271" b="17461"/>
            <a:stretch>
              <a:fillRect/>
            </a:stretch>
          </p:blipFill>
          <p:spPr>
            <a:xfrm>
              <a:off x="10773658" y="-63043"/>
              <a:ext cx="593725" cy="846455"/>
            </a:xfrm>
            <a:prstGeom prst="rect">
              <a:avLst/>
            </a:prstGeom>
          </p:spPr>
        </p:pic>
        <p:pic>
          <p:nvPicPr>
            <p:cNvPr id="24" name="图片 23" descr="发布周1"/>
            <p:cNvPicPr>
              <a:picLocks noChangeAspect="1"/>
            </p:cNvPicPr>
            <p:nvPr/>
          </p:nvPicPr>
          <p:blipFill>
            <a:blip r:embed="rId4"/>
            <a:srcRect l="28837" r="24397" b="16204"/>
            <a:stretch>
              <a:fillRect/>
            </a:stretch>
          </p:blipFill>
          <p:spPr>
            <a:xfrm>
              <a:off x="11442948" y="-75108"/>
              <a:ext cx="702310" cy="919480"/>
            </a:xfrm>
            <a:prstGeom prst="rect">
              <a:avLst/>
            </a:prstGeom>
          </p:spPr>
        </p:pic>
      </p:grpSp>
      <p:grpSp>
        <p:nvGrpSpPr>
          <p:cNvPr id="41" name="组合 40"/>
          <p:cNvGrpSpPr/>
          <p:nvPr/>
        </p:nvGrpSpPr>
        <p:grpSpPr>
          <a:xfrm>
            <a:off x="4125277" y="662966"/>
            <a:ext cx="3941445" cy="584835"/>
            <a:chOff x="6892" y="484"/>
            <a:chExt cx="6207" cy="921"/>
          </a:xfrm>
        </p:grpSpPr>
        <p:sp>
          <p:nvSpPr>
            <p:cNvPr id="42" name="矩形 41"/>
            <p:cNvSpPr/>
            <p:nvPr/>
          </p:nvSpPr>
          <p:spPr>
            <a:xfrm>
              <a:off x="8573" y="484"/>
              <a:ext cx="2876" cy="921"/>
            </a:xfrm>
            <a:prstGeom prst="rect">
              <a:avLst/>
            </a:prstGeom>
          </p:spPr>
          <p:txBody>
            <a:bodyPr wrap="none">
              <a:spAutoFit/>
            </a:bodyPr>
            <a:lstStyle/>
            <a:p>
              <a:pPr algn="ctr"/>
              <a:r>
                <a:rPr lang="zh-CN" altLang="en-US" sz="3200" dirty="0">
                  <a:solidFill>
                    <a:srgbClr val="381309"/>
                  </a:solidFill>
                  <a:ea typeface="微软雅黑" panose="020B0503020204020204" charset="-122"/>
                  <a:sym typeface="+mn-ea"/>
                </a:rPr>
                <a:t>自我认知</a:t>
              </a:r>
              <a:endParaRPr lang="zh-CN" altLang="en-US" sz="3200" spc="300" dirty="0">
                <a:solidFill>
                  <a:srgbClr val="381309"/>
                </a:solidFill>
                <a:latin typeface="Century Gothic" panose="020B0502020202020204" pitchFamily="34" charset="0"/>
                <a:ea typeface="微软雅黑" panose="020B0503020204020204" charset="-122"/>
                <a:sym typeface="Century Gothic" panose="020B0502020202020204" pitchFamily="34" charset="0"/>
              </a:endParaRPr>
            </a:p>
          </p:txBody>
        </p:sp>
        <p:grpSp>
          <p:nvGrpSpPr>
            <p:cNvPr id="43" name="组合 42"/>
            <p:cNvGrpSpPr/>
            <p:nvPr/>
          </p:nvGrpSpPr>
          <p:grpSpPr>
            <a:xfrm>
              <a:off x="6892" y="782"/>
              <a:ext cx="800" cy="417"/>
              <a:chOff x="6947" y="1121"/>
              <a:chExt cx="800" cy="417"/>
            </a:xfrm>
          </p:grpSpPr>
          <p:sp>
            <p:nvSpPr>
              <p:cNvPr id="47" name="燕尾形 46"/>
              <p:cNvSpPr/>
              <p:nvPr/>
            </p:nvSpPr>
            <p:spPr>
              <a:xfrm>
                <a:off x="7361" y="1121"/>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燕尾形 47"/>
              <p:cNvSpPr/>
              <p:nvPr/>
            </p:nvSpPr>
            <p:spPr>
              <a:xfrm>
                <a:off x="6947" y="1130"/>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4" name="组合 43"/>
            <p:cNvGrpSpPr/>
            <p:nvPr/>
          </p:nvGrpSpPr>
          <p:grpSpPr>
            <a:xfrm flipH="1">
              <a:off x="12299" y="782"/>
              <a:ext cx="800" cy="417"/>
              <a:chOff x="6947" y="1121"/>
              <a:chExt cx="800" cy="417"/>
            </a:xfrm>
          </p:grpSpPr>
          <p:sp>
            <p:nvSpPr>
              <p:cNvPr id="45" name="燕尾形 44"/>
              <p:cNvSpPr/>
              <p:nvPr/>
            </p:nvSpPr>
            <p:spPr>
              <a:xfrm>
                <a:off x="7361" y="1121"/>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燕尾形 45"/>
              <p:cNvSpPr/>
              <p:nvPr/>
            </p:nvSpPr>
            <p:spPr>
              <a:xfrm>
                <a:off x="6947" y="1130"/>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439535" y="1622425"/>
            <a:ext cx="5359400" cy="3452495"/>
            <a:chOff x="9881" y="2529"/>
            <a:chExt cx="8440" cy="5437"/>
          </a:xfrm>
        </p:grpSpPr>
        <p:sp>
          <p:nvSpPr>
            <p:cNvPr id="52" name="文本框 12"/>
            <p:cNvSpPr txBox="1">
              <a:spLocks noChangeArrowheads="1"/>
            </p:cNvSpPr>
            <p:nvPr/>
          </p:nvSpPr>
          <p:spPr bwMode="auto">
            <a:xfrm>
              <a:off x="10587" y="3887"/>
              <a:ext cx="6400" cy="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charset="-122"/>
                  <a:cs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cs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cs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cs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cs typeface="微软雅黑" panose="020B050302020402020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cs typeface="微软雅黑" panose="020B050302020402020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cs typeface="微软雅黑" panose="020B050302020402020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cs typeface="微软雅黑" panose="020B050302020402020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cs typeface="微软雅黑" panose="020B0503020204020204" charset="-122"/>
                </a:defRPr>
              </a:lvl9pPr>
            </a:lstStyle>
            <a:p>
              <a:pPr algn="just">
                <a:lnSpc>
                  <a:spcPct val="150000"/>
                </a:lnSpc>
              </a:pPr>
              <a:r>
                <a:rPr lang="zh-CN" altLang="en-US" sz="2000" dirty="0">
                  <a:solidFill>
                    <a:srgbClr val="381309"/>
                  </a:solidFill>
                  <a:latin typeface="+mn-ea"/>
                  <a:sym typeface="微软雅黑" panose="020B0503020204020204" charset="-122"/>
                </a:rPr>
                <a:t>依赖家庭和学校实现健康上网，缺乏自我管理的能力和意愿</a:t>
              </a:r>
              <a:endParaRPr lang="zh-CN" altLang="en-US" sz="2000" dirty="0">
                <a:solidFill>
                  <a:srgbClr val="381309"/>
                </a:solidFill>
                <a:latin typeface="+mn-ea"/>
                <a:sym typeface="微软雅黑" panose="020B0503020204020204" charset="-122"/>
              </a:endParaRPr>
            </a:p>
          </p:txBody>
        </p:sp>
        <p:sp>
          <p:nvSpPr>
            <p:cNvPr id="56" name="文本框 12"/>
            <p:cNvSpPr txBox="1">
              <a:spLocks noChangeArrowheads="1"/>
            </p:cNvSpPr>
            <p:nvPr/>
          </p:nvSpPr>
          <p:spPr bwMode="auto">
            <a:xfrm>
              <a:off x="9881" y="7179"/>
              <a:ext cx="8440" cy="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charset="-122"/>
                  <a:cs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cs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cs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cs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cs typeface="微软雅黑" panose="020B050302020402020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cs typeface="微软雅黑" panose="020B050302020402020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cs typeface="微软雅黑" panose="020B050302020402020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cs typeface="微软雅黑" panose="020B050302020402020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cs typeface="微软雅黑" panose="020B0503020204020204" charset="-122"/>
                </a:defRPr>
              </a:lvl9pPr>
            </a:lstStyle>
            <a:p>
              <a:pPr algn="ctr">
                <a:lnSpc>
                  <a:spcPct val="150000"/>
                </a:lnSpc>
                <a:defRPr/>
              </a:pPr>
              <a:r>
                <a:rPr lang="zh-CN" altLang="en-US" sz="2000" dirty="0">
                  <a:latin typeface="+mn-ea"/>
                  <a:ea typeface="+mn-ea"/>
                  <a:cs typeface="+mn-ea"/>
                </a:rPr>
                <a:t> </a:t>
              </a:r>
              <a:r>
                <a:rPr lang="zh-CN" altLang="en-US" sz="2000" dirty="0">
                  <a:solidFill>
                    <a:srgbClr val="381309"/>
                  </a:solidFill>
                  <a:latin typeface="+mn-ea"/>
                  <a:ea typeface="+mn-ea"/>
                  <a:cs typeface="+mn-ea"/>
                </a:rPr>
                <a:t>期待加强网络信息素养和公民素养教育</a:t>
              </a:r>
              <a:endParaRPr lang="zh-CN" altLang="en-US" sz="2000" dirty="0">
                <a:solidFill>
                  <a:srgbClr val="381309"/>
                </a:solidFill>
                <a:latin typeface="+mn-ea"/>
                <a:ea typeface="+mn-ea"/>
                <a:cs typeface="+mn-ea"/>
              </a:endParaRPr>
            </a:p>
          </p:txBody>
        </p:sp>
        <p:sp>
          <p:nvSpPr>
            <p:cNvPr id="24" name="Oval 4"/>
            <p:cNvSpPr/>
            <p:nvPr/>
          </p:nvSpPr>
          <p:spPr>
            <a:xfrm>
              <a:off x="13569" y="2529"/>
              <a:ext cx="1065" cy="1065"/>
            </a:xfrm>
            <a:prstGeom prst="ellipse">
              <a:avLst/>
            </a:prstGeom>
            <a:solidFill>
              <a:srgbClr val="381309"/>
            </a:soli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b="1" dirty="0">
                  <a:latin typeface="+mn-ea"/>
                  <a:cs typeface="+mn-ea"/>
                  <a:sym typeface="+mn-lt"/>
                </a:rPr>
                <a:t>01</a:t>
              </a:r>
              <a:endParaRPr lang="id-ID" b="1" dirty="0">
                <a:latin typeface="+mn-ea"/>
                <a:cs typeface="+mn-ea"/>
                <a:sym typeface="+mn-lt"/>
              </a:endParaRPr>
            </a:p>
          </p:txBody>
        </p:sp>
        <p:sp>
          <p:nvSpPr>
            <p:cNvPr id="25" name="Oval 4"/>
            <p:cNvSpPr/>
            <p:nvPr/>
          </p:nvSpPr>
          <p:spPr>
            <a:xfrm>
              <a:off x="13571" y="5980"/>
              <a:ext cx="1065" cy="1065"/>
            </a:xfrm>
            <a:prstGeom prst="ellipse">
              <a:avLst/>
            </a:prstGeom>
            <a:solidFill>
              <a:srgbClr val="381309"/>
            </a:soli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b="1" dirty="0">
                  <a:latin typeface="+mn-ea"/>
                  <a:cs typeface="+mn-ea"/>
                  <a:sym typeface="+mn-lt"/>
                </a:rPr>
                <a:t>02</a:t>
              </a:r>
              <a:endParaRPr lang="id-ID" b="1" dirty="0">
                <a:latin typeface="+mn-ea"/>
                <a:cs typeface="+mn-ea"/>
                <a:sym typeface="+mn-lt"/>
              </a:endParaRPr>
            </a:p>
          </p:txBody>
        </p:sp>
      </p:grpSp>
      <p:graphicFrame>
        <p:nvGraphicFramePr>
          <p:cNvPr id="26" name="图表 25"/>
          <p:cNvGraphicFramePr/>
          <p:nvPr/>
        </p:nvGraphicFramePr>
        <p:xfrm>
          <a:off x="709930" y="1122680"/>
          <a:ext cx="5729605" cy="4543425"/>
        </p:xfrm>
        <a:graphic>
          <a:graphicData uri="http://schemas.openxmlformats.org/drawingml/2006/chart">
            <c:chart xmlns:c="http://schemas.openxmlformats.org/drawingml/2006/chart" xmlns:r="http://schemas.openxmlformats.org/officeDocument/2006/relationships" r:id="rId1"/>
          </a:graphicData>
        </a:graphic>
      </p:graphicFrame>
      <p:sp>
        <p:nvSpPr>
          <p:cNvPr id="2" name="文本框 1"/>
          <p:cNvSpPr txBox="1"/>
          <p:nvPr/>
        </p:nvSpPr>
        <p:spPr>
          <a:xfrm>
            <a:off x="1607820" y="5765800"/>
            <a:ext cx="4831715" cy="523220"/>
          </a:xfrm>
          <a:prstGeom prst="rect">
            <a:avLst/>
          </a:prstGeom>
          <a:noFill/>
          <a:ln w="9525">
            <a:noFill/>
          </a:ln>
        </p:spPr>
        <p:txBody>
          <a:bodyPr wrap="square">
            <a:spAutoFit/>
          </a:bodyPr>
          <a:lstStyle/>
          <a:p>
            <a:pPr marL="0" indent="0" algn="ctr"/>
            <a:r>
              <a:rPr lang="zh-CN" altLang="en-US" sz="1400" b="0" dirty="0">
                <a:solidFill>
                  <a:srgbClr val="371209"/>
                </a:solidFill>
                <a:latin typeface="微软雅黑" panose="020B0503020204020204" charset="-122"/>
                <a:ea typeface="微软雅黑" panose="020B0503020204020204" charset="-122"/>
                <a:cs typeface="微软雅黑" panose="020B0503020204020204" charset="-122"/>
              </a:rPr>
              <a:t>图</a:t>
            </a:r>
            <a:r>
              <a:rPr lang="en-US" altLang="zh-CN" sz="1400" b="0" dirty="0">
                <a:solidFill>
                  <a:srgbClr val="371209"/>
                </a:solidFill>
                <a:latin typeface="微软雅黑" panose="020B0503020204020204" charset="-122"/>
                <a:ea typeface="微软雅黑" panose="020B0503020204020204" charset="-122"/>
                <a:cs typeface="微软雅黑" panose="020B0503020204020204" charset="-122"/>
              </a:rPr>
              <a:t>9 </a:t>
            </a:r>
            <a:r>
              <a:rPr lang="zh-CN" altLang="en-US" sz="1400" b="0" dirty="0">
                <a:solidFill>
                  <a:srgbClr val="371209"/>
                </a:solidFill>
                <a:latin typeface="微软雅黑" panose="020B0503020204020204" charset="-122"/>
                <a:ea typeface="微软雅黑" panose="020B0503020204020204" charset="-122"/>
                <a:cs typeface="微软雅黑" panose="020B0503020204020204" charset="-122"/>
              </a:rPr>
              <a:t>未成年人认为学校和社区开设的网络素养教育课程中应予以加强的方面</a:t>
            </a:r>
            <a:endParaRPr lang="zh-CN" altLang="en-US" sz="1400" b="0" dirty="0">
              <a:solidFill>
                <a:srgbClr val="371209"/>
              </a:solidFill>
              <a:latin typeface="微软雅黑" panose="020B0503020204020204" charset="-122"/>
              <a:ea typeface="微软雅黑" panose="020B0503020204020204" charset="-122"/>
              <a:cs typeface="微软雅黑" panose="020B0503020204020204" charset="-122"/>
            </a:endParaRPr>
          </a:p>
        </p:txBody>
      </p:sp>
      <p:grpSp>
        <p:nvGrpSpPr>
          <p:cNvPr id="17" name="组合 16"/>
          <p:cNvGrpSpPr/>
          <p:nvPr/>
        </p:nvGrpSpPr>
        <p:grpSpPr>
          <a:xfrm>
            <a:off x="187325" y="-75108"/>
            <a:ext cx="11957933" cy="919480"/>
            <a:chOff x="187325" y="-75108"/>
            <a:chExt cx="11957933" cy="919480"/>
          </a:xfrm>
        </p:grpSpPr>
        <p:sp>
          <p:nvSpPr>
            <p:cNvPr id="28" name="文本框 27"/>
            <p:cNvSpPr txBox="1"/>
            <p:nvPr/>
          </p:nvSpPr>
          <p:spPr>
            <a:xfrm>
              <a:off x="728345" y="253827"/>
              <a:ext cx="3528000" cy="261610"/>
            </a:xfrm>
            <a:prstGeom prst="rect">
              <a:avLst/>
            </a:prstGeom>
            <a:noFill/>
          </p:spPr>
          <p:txBody>
            <a:bodyPr wrap="square" rtlCol="0">
              <a:spAutoFit/>
            </a:bodyPr>
            <a:lstStyle/>
            <a:p>
              <a:pPr algn="dist"/>
              <a:r>
                <a:rPr kumimoji="1" lang="zh-CN" altLang="en-US" sz="1100" dirty="0"/>
                <a:t>网络</a:t>
              </a:r>
              <a:r>
                <a:rPr kumimoji="1" lang="zh-CN" altLang="en-US" sz="1100" dirty="0">
                  <a:latin typeface="黑体" panose="02010609060101010101" charset="-122"/>
                  <a:ea typeface="黑体" panose="02010609060101010101" charset="-122"/>
                </a:rPr>
                <a:t>安全</a:t>
              </a:r>
              <a:r>
                <a:rPr kumimoji="1" lang="zh-CN" altLang="en-US" sz="1100" dirty="0"/>
                <a:t>为人民 网络安全靠人民</a:t>
              </a:r>
              <a:endParaRPr kumimoji="1" lang="zh-CN" altLang="en-US" sz="1100" dirty="0"/>
            </a:p>
          </p:txBody>
        </p:sp>
        <p:pic>
          <p:nvPicPr>
            <p:cNvPr id="30" name="图片 29" descr="调查活动logo"/>
            <p:cNvPicPr>
              <a:picLocks noChangeAspect="1"/>
            </p:cNvPicPr>
            <p:nvPr/>
          </p:nvPicPr>
          <p:blipFill>
            <a:blip r:embed="rId2"/>
            <a:stretch>
              <a:fillRect/>
            </a:stretch>
          </p:blipFill>
          <p:spPr>
            <a:xfrm>
              <a:off x="187325" y="162560"/>
              <a:ext cx="465455" cy="465455"/>
            </a:xfrm>
            <a:prstGeom prst="rect">
              <a:avLst/>
            </a:prstGeom>
          </p:spPr>
        </p:pic>
        <p:pic>
          <p:nvPicPr>
            <p:cNvPr id="31" name="图片 30" descr="发布周3"/>
            <p:cNvPicPr>
              <a:picLocks noChangeAspect="1"/>
            </p:cNvPicPr>
            <p:nvPr/>
          </p:nvPicPr>
          <p:blipFill>
            <a:blip r:embed="rId3"/>
            <a:srcRect l="30810" r="28271" b="17461"/>
            <a:stretch>
              <a:fillRect/>
            </a:stretch>
          </p:blipFill>
          <p:spPr>
            <a:xfrm>
              <a:off x="10773658" y="-63043"/>
              <a:ext cx="593725" cy="846455"/>
            </a:xfrm>
            <a:prstGeom prst="rect">
              <a:avLst/>
            </a:prstGeom>
          </p:spPr>
        </p:pic>
        <p:pic>
          <p:nvPicPr>
            <p:cNvPr id="32" name="图片 31" descr="发布周1"/>
            <p:cNvPicPr>
              <a:picLocks noChangeAspect="1"/>
            </p:cNvPicPr>
            <p:nvPr/>
          </p:nvPicPr>
          <p:blipFill>
            <a:blip r:embed="rId4"/>
            <a:srcRect l="28837" r="24397" b="16204"/>
            <a:stretch>
              <a:fillRect/>
            </a:stretch>
          </p:blipFill>
          <p:spPr>
            <a:xfrm>
              <a:off x="11442948" y="-75108"/>
              <a:ext cx="702310" cy="919480"/>
            </a:xfrm>
            <a:prstGeom prst="rect">
              <a:avLst/>
            </a:prstGeom>
          </p:spPr>
        </p:pic>
      </p:grpSp>
      <p:grpSp>
        <p:nvGrpSpPr>
          <p:cNvPr id="33" name="组合 32"/>
          <p:cNvGrpSpPr/>
          <p:nvPr/>
        </p:nvGrpSpPr>
        <p:grpSpPr>
          <a:xfrm>
            <a:off x="4125277" y="662966"/>
            <a:ext cx="3941445" cy="584835"/>
            <a:chOff x="6892" y="484"/>
            <a:chExt cx="6207" cy="921"/>
          </a:xfrm>
        </p:grpSpPr>
        <p:sp>
          <p:nvSpPr>
            <p:cNvPr id="34" name="矩形 33"/>
            <p:cNvSpPr/>
            <p:nvPr/>
          </p:nvSpPr>
          <p:spPr>
            <a:xfrm>
              <a:off x="8573" y="484"/>
              <a:ext cx="2876" cy="921"/>
            </a:xfrm>
            <a:prstGeom prst="rect">
              <a:avLst/>
            </a:prstGeom>
          </p:spPr>
          <p:txBody>
            <a:bodyPr wrap="none">
              <a:spAutoFit/>
            </a:bodyPr>
            <a:lstStyle/>
            <a:p>
              <a:pPr algn="ctr"/>
              <a:r>
                <a:rPr lang="zh-CN" altLang="en-US" sz="3200" dirty="0">
                  <a:solidFill>
                    <a:srgbClr val="381309"/>
                  </a:solidFill>
                  <a:ea typeface="微软雅黑" panose="020B0503020204020204" charset="-122"/>
                  <a:sym typeface="+mn-ea"/>
                </a:rPr>
                <a:t>自我认知</a:t>
              </a:r>
              <a:endParaRPr lang="zh-CN" altLang="en-US" sz="3200" spc="300" dirty="0">
                <a:solidFill>
                  <a:srgbClr val="381309"/>
                </a:solidFill>
                <a:latin typeface="Century Gothic" panose="020B0502020202020204" pitchFamily="34" charset="0"/>
                <a:ea typeface="微软雅黑" panose="020B0503020204020204" charset="-122"/>
                <a:sym typeface="Century Gothic" panose="020B0502020202020204" pitchFamily="34" charset="0"/>
              </a:endParaRPr>
            </a:p>
          </p:txBody>
        </p:sp>
        <p:grpSp>
          <p:nvGrpSpPr>
            <p:cNvPr id="35" name="组合 34"/>
            <p:cNvGrpSpPr/>
            <p:nvPr/>
          </p:nvGrpSpPr>
          <p:grpSpPr>
            <a:xfrm>
              <a:off x="6892" y="782"/>
              <a:ext cx="800" cy="417"/>
              <a:chOff x="6947" y="1121"/>
              <a:chExt cx="800" cy="417"/>
            </a:xfrm>
          </p:grpSpPr>
          <p:sp>
            <p:nvSpPr>
              <p:cNvPr id="40" name="燕尾形 39"/>
              <p:cNvSpPr/>
              <p:nvPr/>
            </p:nvSpPr>
            <p:spPr>
              <a:xfrm>
                <a:off x="7361" y="1121"/>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燕尾形 40"/>
              <p:cNvSpPr/>
              <p:nvPr/>
            </p:nvSpPr>
            <p:spPr>
              <a:xfrm>
                <a:off x="6947" y="1130"/>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7" name="组合 36"/>
            <p:cNvGrpSpPr/>
            <p:nvPr/>
          </p:nvGrpSpPr>
          <p:grpSpPr>
            <a:xfrm flipH="1">
              <a:off x="12299" y="782"/>
              <a:ext cx="800" cy="417"/>
              <a:chOff x="6947" y="1121"/>
              <a:chExt cx="800" cy="417"/>
            </a:xfrm>
          </p:grpSpPr>
          <p:sp>
            <p:nvSpPr>
              <p:cNvPr id="38" name="燕尾形 37"/>
              <p:cNvSpPr/>
              <p:nvPr/>
            </p:nvSpPr>
            <p:spPr>
              <a:xfrm>
                <a:off x="7361" y="1121"/>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燕尾形 38"/>
              <p:cNvSpPr/>
              <p:nvPr/>
            </p:nvSpPr>
            <p:spPr>
              <a:xfrm>
                <a:off x="6947" y="1130"/>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49803" y="2252552"/>
            <a:ext cx="11130754" cy="4128448"/>
            <a:chOff x="581976" y="1744712"/>
            <a:chExt cx="11024590" cy="4314483"/>
          </a:xfrm>
        </p:grpSpPr>
        <p:sp>
          <p:nvSpPr>
            <p:cNvPr id="31" name="任意多边形 16"/>
            <p:cNvSpPr/>
            <p:nvPr/>
          </p:nvSpPr>
          <p:spPr>
            <a:xfrm>
              <a:off x="2347454" y="2920698"/>
              <a:ext cx="7895252" cy="3138497"/>
            </a:xfrm>
            <a:custGeom>
              <a:avLst/>
              <a:gdLst>
                <a:gd name="connsiteX0" fmla="*/ 0 w 7344228"/>
                <a:gd name="connsiteY0" fmla="*/ 3067868 h 3067868"/>
                <a:gd name="connsiteX1" fmla="*/ 3497943 w 7344228"/>
                <a:gd name="connsiteY1" fmla="*/ 252097 h 3067868"/>
                <a:gd name="connsiteX2" fmla="*/ 7344228 w 7344228"/>
                <a:gd name="connsiteY2" fmla="*/ 150497 h 3067868"/>
                <a:gd name="connsiteX0-1" fmla="*/ 0 w 7344228"/>
                <a:gd name="connsiteY0-2" fmla="*/ 2919455 h 2919455"/>
                <a:gd name="connsiteX1-3" fmla="*/ 3454400 w 7344228"/>
                <a:gd name="connsiteY1-4" fmla="*/ 611684 h 2919455"/>
                <a:gd name="connsiteX2-5" fmla="*/ 7344228 w 7344228"/>
                <a:gd name="connsiteY2-6" fmla="*/ 2084 h 2919455"/>
              </a:gdLst>
              <a:ahLst/>
              <a:cxnLst>
                <a:cxn ang="0">
                  <a:pos x="connsiteX0-1" y="connsiteY0-2"/>
                </a:cxn>
                <a:cxn ang="0">
                  <a:pos x="connsiteX1-3" y="connsiteY1-4"/>
                </a:cxn>
                <a:cxn ang="0">
                  <a:pos x="connsiteX2-5" y="connsiteY2-6"/>
                </a:cxn>
              </a:cxnLst>
              <a:rect l="l" t="t" r="r" b="b"/>
              <a:pathLst>
                <a:path w="7344228" h="2919455">
                  <a:moveTo>
                    <a:pt x="0" y="2919455"/>
                  </a:moveTo>
                  <a:cubicBezTo>
                    <a:pt x="1136952" y="1754683"/>
                    <a:pt x="2230362" y="1097912"/>
                    <a:pt x="3454400" y="611684"/>
                  </a:cubicBezTo>
                  <a:cubicBezTo>
                    <a:pt x="4678438" y="125456"/>
                    <a:pt x="6567714" y="-19687"/>
                    <a:pt x="7344228" y="2084"/>
                  </a:cubicBezTo>
                </a:path>
              </a:pathLst>
            </a:cu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rgbClr val="381309"/>
                </a:solidFill>
                <a:latin typeface="FZYaSongS-B-GB" panose="02000000000000000000" pitchFamily="2" charset="-122"/>
                <a:ea typeface="FZYaSongS-B-GB" panose="02000000000000000000" pitchFamily="2" charset="-122"/>
              </a:endParaRPr>
            </a:p>
          </p:txBody>
        </p:sp>
        <p:sp>
          <p:nvSpPr>
            <p:cNvPr id="32" name="椭圆 6"/>
            <p:cNvSpPr/>
            <p:nvPr/>
          </p:nvSpPr>
          <p:spPr>
            <a:xfrm rot="19920000">
              <a:off x="2851973" y="3832945"/>
              <a:ext cx="870036" cy="1048464"/>
            </a:xfrm>
            <a:custGeom>
              <a:avLst/>
              <a:gdLst/>
              <a:ahLst/>
              <a:cxnLst/>
              <a:rect l="l" t="t" r="r" b="b"/>
              <a:pathLst>
                <a:path w="1368152" h="1648735">
                  <a:moveTo>
                    <a:pt x="684076" y="0"/>
                  </a:moveTo>
                  <a:cubicBezTo>
                    <a:pt x="1061881" y="0"/>
                    <a:pt x="1368152" y="306271"/>
                    <a:pt x="1368152" y="684076"/>
                  </a:cubicBezTo>
                  <a:cubicBezTo>
                    <a:pt x="1368152" y="1000028"/>
                    <a:pt x="1153956" y="1265951"/>
                    <a:pt x="862106" y="1341786"/>
                  </a:cubicBezTo>
                  <a:lnTo>
                    <a:pt x="684076" y="1648735"/>
                  </a:lnTo>
                  <a:lnTo>
                    <a:pt x="506046" y="1341786"/>
                  </a:lnTo>
                  <a:cubicBezTo>
                    <a:pt x="214196" y="1265951"/>
                    <a:pt x="0" y="1000028"/>
                    <a:pt x="0" y="684076"/>
                  </a:cubicBezTo>
                  <a:cubicBezTo>
                    <a:pt x="0" y="306271"/>
                    <a:pt x="306271" y="0"/>
                    <a:pt x="684076" y="0"/>
                  </a:cubicBezTo>
                  <a:close/>
                </a:path>
              </a:pathLst>
            </a:cu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381309"/>
                </a:solidFill>
                <a:latin typeface="FZYaSongS-B-GB" panose="02000000000000000000" pitchFamily="2" charset="-122"/>
                <a:ea typeface="FZYaSongS-B-GB" panose="02000000000000000000" pitchFamily="2" charset="-122"/>
              </a:endParaRPr>
            </a:p>
          </p:txBody>
        </p:sp>
        <p:sp>
          <p:nvSpPr>
            <p:cNvPr id="33" name="椭圆 6"/>
            <p:cNvSpPr/>
            <p:nvPr/>
          </p:nvSpPr>
          <p:spPr>
            <a:xfrm rot="19920000">
              <a:off x="2927628" y="3924116"/>
              <a:ext cx="718726" cy="866122"/>
            </a:xfrm>
            <a:custGeom>
              <a:avLst/>
              <a:gdLst/>
              <a:ahLst/>
              <a:cxnLst/>
              <a:rect l="l" t="t" r="r" b="b"/>
              <a:pathLst>
                <a:path w="1368152" h="1648735">
                  <a:moveTo>
                    <a:pt x="684076" y="0"/>
                  </a:moveTo>
                  <a:cubicBezTo>
                    <a:pt x="1061881" y="0"/>
                    <a:pt x="1368152" y="306271"/>
                    <a:pt x="1368152" y="684076"/>
                  </a:cubicBezTo>
                  <a:cubicBezTo>
                    <a:pt x="1368152" y="1000028"/>
                    <a:pt x="1153956" y="1265951"/>
                    <a:pt x="862106" y="1341786"/>
                  </a:cubicBezTo>
                  <a:lnTo>
                    <a:pt x="684076" y="1648735"/>
                  </a:lnTo>
                  <a:lnTo>
                    <a:pt x="506046" y="1341786"/>
                  </a:lnTo>
                  <a:cubicBezTo>
                    <a:pt x="214196" y="1265951"/>
                    <a:pt x="0" y="1000028"/>
                    <a:pt x="0" y="684076"/>
                  </a:cubicBezTo>
                  <a:cubicBezTo>
                    <a:pt x="0" y="306271"/>
                    <a:pt x="306271" y="0"/>
                    <a:pt x="684076" y="0"/>
                  </a:cubicBezTo>
                  <a:close/>
                </a:path>
              </a:pathLst>
            </a:custGeom>
            <a:solidFill>
              <a:srgbClr val="381309"/>
            </a:solidFill>
            <a:ln w="15875">
              <a:gradFill flip="none" rotWithShape="1">
                <a:gsLst>
                  <a:gs pos="0">
                    <a:schemeClr val="bg1">
                      <a:lumMod val="65000"/>
                    </a:schemeClr>
                  </a:gs>
                  <a:gs pos="100000">
                    <a:schemeClr val="bg1"/>
                  </a:gs>
                </a:gsLst>
                <a:lin ang="2700000" scaled="1"/>
                <a:tileRect/>
              </a:gradFill>
            </a:ln>
            <a:effectLst>
              <a:outerShdw blurRad="190500" dist="63500" dir="2700000" algn="tl" rotWithShape="0">
                <a:prstClr val="black">
                  <a:alpha val="30000"/>
                </a:prstClr>
              </a:outerShdw>
            </a:effectLst>
          </p:spPr>
          <p:txBody>
            <a:bodyPr vert="horz" wrap="square" lIns="115715" tIns="57857" rIns="115715" bIns="57857" numCol="1" anchor="t" anchorCtr="0" compatLnSpc="1"/>
            <a:lstStyle/>
            <a:p>
              <a:endParaRPr lang="zh-CN" altLang="en-US" sz="2400" dirty="0">
                <a:solidFill>
                  <a:srgbClr val="381309"/>
                </a:solidFill>
                <a:latin typeface="FZYaSongS-B-GB" panose="02000000000000000000" pitchFamily="2" charset="-122"/>
                <a:ea typeface="FZYaSongS-B-GB" panose="02000000000000000000" pitchFamily="2" charset="-122"/>
              </a:endParaRPr>
            </a:p>
          </p:txBody>
        </p:sp>
        <p:sp>
          <p:nvSpPr>
            <p:cNvPr id="34" name="TextBox 19"/>
            <p:cNvSpPr txBox="1"/>
            <p:nvPr/>
          </p:nvSpPr>
          <p:spPr>
            <a:xfrm>
              <a:off x="2971187" y="4067142"/>
              <a:ext cx="506530" cy="427552"/>
            </a:xfrm>
            <a:prstGeom prst="rect">
              <a:avLst/>
            </a:prstGeom>
            <a:noFill/>
          </p:spPr>
          <p:txBody>
            <a:bodyPr wrap="none" rtlCol="0">
              <a:spAutoFit/>
            </a:bodyPr>
            <a:lstStyle/>
            <a:p>
              <a:r>
                <a:rPr lang="en-US" altLang="zh-CN" sz="2400" dirty="0">
                  <a:ln cmpd="sng">
                    <a:solidFill>
                      <a:schemeClr val="bg1"/>
                    </a:solidFill>
                  </a:ln>
                  <a:solidFill>
                    <a:srgbClr val="381309"/>
                  </a:solidFill>
                  <a:effectLst>
                    <a:outerShdw dist="88900" sx="1000" sy="1000" algn="br" rotWithShape="0">
                      <a:schemeClr val="bg1"/>
                    </a:outerShdw>
                  </a:effectLst>
                  <a:latin typeface="FZYaSongS-B-GB" panose="02000000000000000000" pitchFamily="2" charset="-122"/>
                  <a:ea typeface="FZYaSongS-B-GB" panose="02000000000000000000" pitchFamily="2" charset="-122"/>
                </a:rPr>
                <a:t>01</a:t>
              </a:r>
              <a:endParaRPr lang="zh-CN" altLang="en-US" sz="2400" dirty="0">
                <a:ln cmpd="sng">
                  <a:solidFill>
                    <a:schemeClr val="bg1"/>
                  </a:solidFill>
                </a:ln>
                <a:solidFill>
                  <a:srgbClr val="381309"/>
                </a:solidFill>
                <a:effectLst>
                  <a:outerShdw dist="88900" sx="1000" sy="1000" algn="br" rotWithShape="0">
                    <a:schemeClr val="bg1"/>
                  </a:outerShdw>
                </a:effectLst>
                <a:latin typeface="FZYaSongS-B-GB" panose="02000000000000000000" pitchFamily="2" charset="-122"/>
                <a:ea typeface="FZYaSongS-B-GB" panose="02000000000000000000" pitchFamily="2" charset="-122"/>
              </a:endParaRPr>
            </a:p>
          </p:txBody>
        </p:sp>
        <p:grpSp>
          <p:nvGrpSpPr>
            <p:cNvPr id="35" name="组合 34"/>
            <p:cNvGrpSpPr/>
            <p:nvPr/>
          </p:nvGrpSpPr>
          <p:grpSpPr>
            <a:xfrm>
              <a:off x="3492694" y="4835635"/>
              <a:ext cx="232232" cy="232232"/>
              <a:chOff x="2690610" y="3640348"/>
              <a:chExt cx="193527" cy="193527"/>
            </a:xfrm>
          </p:grpSpPr>
          <p:sp>
            <p:nvSpPr>
              <p:cNvPr id="36" name="椭圆 35"/>
              <p:cNvSpPr/>
              <p:nvPr/>
            </p:nvSpPr>
            <p:spPr>
              <a:xfrm>
                <a:off x="2690610" y="3640348"/>
                <a:ext cx="193527" cy="193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381309"/>
                  </a:solidFill>
                  <a:latin typeface="FZYaSongS-B-GB" panose="02000000000000000000" pitchFamily="2" charset="-122"/>
                  <a:ea typeface="FZYaSongS-B-GB" panose="02000000000000000000" pitchFamily="2" charset="-122"/>
                </a:endParaRPr>
              </a:p>
            </p:txBody>
          </p:sp>
          <p:sp>
            <p:nvSpPr>
              <p:cNvPr id="37" name="椭圆 36"/>
              <p:cNvSpPr/>
              <p:nvPr/>
            </p:nvSpPr>
            <p:spPr>
              <a:xfrm>
                <a:off x="2738997" y="3688735"/>
                <a:ext cx="96753" cy="967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381309"/>
                  </a:solidFill>
                  <a:latin typeface="FZYaSongS-B-GB" panose="02000000000000000000" pitchFamily="2" charset="-122"/>
                  <a:ea typeface="FZYaSongS-B-GB" panose="02000000000000000000" pitchFamily="2" charset="-122"/>
                </a:endParaRPr>
              </a:p>
            </p:txBody>
          </p:sp>
        </p:grpSp>
        <p:grpSp>
          <p:nvGrpSpPr>
            <p:cNvPr id="38" name="组合 37"/>
            <p:cNvGrpSpPr/>
            <p:nvPr/>
          </p:nvGrpSpPr>
          <p:grpSpPr>
            <a:xfrm>
              <a:off x="4610286" y="4092734"/>
              <a:ext cx="232232" cy="232232"/>
              <a:chOff x="3621936" y="3021264"/>
              <a:chExt cx="193527" cy="193527"/>
            </a:xfrm>
          </p:grpSpPr>
          <p:sp>
            <p:nvSpPr>
              <p:cNvPr id="39" name="椭圆 38"/>
              <p:cNvSpPr/>
              <p:nvPr/>
            </p:nvSpPr>
            <p:spPr>
              <a:xfrm>
                <a:off x="3621936" y="3021264"/>
                <a:ext cx="193527" cy="1935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381309"/>
                  </a:solidFill>
                  <a:latin typeface="FZYaSongS-B-GB" panose="02000000000000000000" pitchFamily="2" charset="-122"/>
                  <a:ea typeface="FZYaSongS-B-GB" panose="02000000000000000000" pitchFamily="2" charset="-122"/>
                </a:endParaRPr>
              </a:p>
            </p:txBody>
          </p:sp>
          <p:sp>
            <p:nvSpPr>
              <p:cNvPr id="40" name="椭圆 39"/>
              <p:cNvSpPr/>
              <p:nvPr/>
            </p:nvSpPr>
            <p:spPr>
              <a:xfrm>
                <a:off x="3670323" y="3069651"/>
                <a:ext cx="96753" cy="967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381309"/>
                  </a:solidFill>
                  <a:latin typeface="FZYaSongS-B-GB" panose="02000000000000000000" pitchFamily="2" charset="-122"/>
                  <a:ea typeface="FZYaSongS-B-GB" panose="02000000000000000000" pitchFamily="2" charset="-122"/>
                </a:endParaRPr>
              </a:p>
            </p:txBody>
          </p:sp>
        </p:grpSp>
        <p:grpSp>
          <p:nvGrpSpPr>
            <p:cNvPr id="41" name="组合 40"/>
            <p:cNvGrpSpPr/>
            <p:nvPr/>
          </p:nvGrpSpPr>
          <p:grpSpPr>
            <a:xfrm>
              <a:off x="6939087" y="3152952"/>
              <a:ext cx="232232" cy="232232"/>
              <a:chOff x="5562604" y="2238112"/>
              <a:chExt cx="193527" cy="193527"/>
            </a:xfrm>
          </p:grpSpPr>
          <p:sp>
            <p:nvSpPr>
              <p:cNvPr id="42" name="椭圆 41"/>
              <p:cNvSpPr/>
              <p:nvPr/>
            </p:nvSpPr>
            <p:spPr>
              <a:xfrm>
                <a:off x="5562604" y="2238112"/>
                <a:ext cx="193527" cy="1935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381309"/>
                  </a:solidFill>
                  <a:latin typeface="FZYaSongS-B-GB" panose="02000000000000000000" pitchFamily="2" charset="-122"/>
                  <a:ea typeface="FZYaSongS-B-GB" panose="02000000000000000000" pitchFamily="2" charset="-122"/>
                </a:endParaRPr>
              </a:p>
            </p:txBody>
          </p:sp>
          <p:sp>
            <p:nvSpPr>
              <p:cNvPr id="43" name="椭圆 42"/>
              <p:cNvSpPr/>
              <p:nvPr/>
            </p:nvSpPr>
            <p:spPr>
              <a:xfrm>
                <a:off x="5610991" y="2286499"/>
                <a:ext cx="96753" cy="967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381309"/>
                  </a:solidFill>
                  <a:latin typeface="FZYaSongS-B-GB" panose="02000000000000000000" pitchFamily="2" charset="-122"/>
                  <a:ea typeface="FZYaSongS-B-GB" panose="02000000000000000000" pitchFamily="2" charset="-122"/>
                </a:endParaRPr>
              </a:p>
            </p:txBody>
          </p:sp>
        </p:grpSp>
        <p:grpSp>
          <p:nvGrpSpPr>
            <p:cNvPr id="44" name="组合 43"/>
            <p:cNvGrpSpPr/>
            <p:nvPr/>
          </p:nvGrpSpPr>
          <p:grpSpPr>
            <a:xfrm>
              <a:off x="8062002" y="2931576"/>
              <a:ext cx="232232" cy="232232"/>
              <a:chOff x="6498366" y="2053632"/>
              <a:chExt cx="193527" cy="193527"/>
            </a:xfrm>
          </p:grpSpPr>
          <p:sp>
            <p:nvSpPr>
              <p:cNvPr id="45" name="椭圆 44"/>
              <p:cNvSpPr/>
              <p:nvPr/>
            </p:nvSpPr>
            <p:spPr>
              <a:xfrm>
                <a:off x="6498366" y="2053632"/>
                <a:ext cx="193527" cy="193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381309"/>
                  </a:solidFill>
                  <a:latin typeface="FZYaSongS-B-GB" panose="02000000000000000000" pitchFamily="2" charset="-122"/>
                  <a:ea typeface="FZYaSongS-B-GB" panose="02000000000000000000" pitchFamily="2" charset="-122"/>
                </a:endParaRPr>
              </a:p>
            </p:txBody>
          </p:sp>
          <p:sp>
            <p:nvSpPr>
              <p:cNvPr id="46" name="椭圆 45"/>
              <p:cNvSpPr/>
              <p:nvPr/>
            </p:nvSpPr>
            <p:spPr>
              <a:xfrm>
                <a:off x="6546753" y="2102019"/>
                <a:ext cx="96753" cy="967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381309"/>
                  </a:solidFill>
                  <a:latin typeface="FZYaSongS-B-GB" panose="02000000000000000000" pitchFamily="2" charset="-122"/>
                  <a:ea typeface="FZYaSongS-B-GB" panose="02000000000000000000" pitchFamily="2" charset="-122"/>
                </a:endParaRPr>
              </a:p>
            </p:txBody>
          </p:sp>
        </p:grpSp>
        <p:grpSp>
          <p:nvGrpSpPr>
            <p:cNvPr id="58" name="组合 57"/>
            <p:cNvGrpSpPr/>
            <p:nvPr/>
          </p:nvGrpSpPr>
          <p:grpSpPr>
            <a:xfrm>
              <a:off x="5830616" y="3522063"/>
              <a:ext cx="232232" cy="232232"/>
              <a:chOff x="4638878" y="2545705"/>
              <a:chExt cx="193527" cy="193527"/>
            </a:xfrm>
          </p:grpSpPr>
          <p:sp>
            <p:nvSpPr>
              <p:cNvPr id="59" name="椭圆 58"/>
              <p:cNvSpPr/>
              <p:nvPr/>
            </p:nvSpPr>
            <p:spPr>
              <a:xfrm>
                <a:off x="4638878" y="2545705"/>
                <a:ext cx="193527" cy="193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381309"/>
                  </a:solidFill>
                  <a:latin typeface="FZYaSongS-B-GB" panose="02000000000000000000" pitchFamily="2" charset="-122"/>
                  <a:ea typeface="FZYaSongS-B-GB" panose="02000000000000000000" pitchFamily="2" charset="-122"/>
                </a:endParaRPr>
              </a:p>
            </p:txBody>
          </p:sp>
          <p:sp>
            <p:nvSpPr>
              <p:cNvPr id="60" name="椭圆 59"/>
              <p:cNvSpPr/>
              <p:nvPr/>
            </p:nvSpPr>
            <p:spPr>
              <a:xfrm>
                <a:off x="4687265" y="2594092"/>
                <a:ext cx="96753" cy="967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381309"/>
                  </a:solidFill>
                  <a:latin typeface="FZYaSongS-B-GB" panose="02000000000000000000" pitchFamily="2" charset="-122"/>
                  <a:ea typeface="FZYaSongS-B-GB" panose="02000000000000000000" pitchFamily="2" charset="-122"/>
                </a:endParaRPr>
              </a:p>
            </p:txBody>
          </p:sp>
        </p:grpSp>
        <p:sp>
          <p:nvSpPr>
            <p:cNvPr id="61" name="椭圆 6"/>
            <p:cNvSpPr/>
            <p:nvPr/>
          </p:nvSpPr>
          <p:spPr>
            <a:xfrm rot="19920000">
              <a:off x="5197399" y="2523458"/>
              <a:ext cx="870036" cy="1048464"/>
            </a:xfrm>
            <a:custGeom>
              <a:avLst/>
              <a:gdLst/>
              <a:ahLst/>
              <a:cxnLst/>
              <a:rect l="l" t="t" r="r" b="b"/>
              <a:pathLst>
                <a:path w="1368152" h="1648735">
                  <a:moveTo>
                    <a:pt x="684076" y="0"/>
                  </a:moveTo>
                  <a:cubicBezTo>
                    <a:pt x="1061881" y="0"/>
                    <a:pt x="1368152" y="306271"/>
                    <a:pt x="1368152" y="684076"/>
                  </a:cubicBezTo>
                  <a:cubicBezTo>
                    <a:pt x="1368152" y="1000028"/>
                    <a:pt x="1153956" y="1265951"/>
                    <a:pt x="862106" y="1341786"/>
                  </a:cubicBezTo>
                  <a:lnTo>
                    <a:pt x="684076" y="1648735"/>
                  </a:lnTo>
                  <a:lnTo>
                    <a:pt x="506046" y="1341786"/>
                  </a:lnTo>
                  <a:cubicBezTo>
                    <a:pt x="214196" y="1265951"/>
                    <a:pt x="0" y="1000028"/>
                    <a:pt x="0" y="684076"/>
                  </a:cubicBezTo>
                  <a:cubicBezTo>
                    <a:pt x="0" y="306271"/>
                    <a:pt x="306271" y="0"/>
                    <a:pt x="684076" y="0"/>
                  </a:cubicBezTo>
                  <a:close/>
                </a:path>
              </a:pathLst>
            </a:cu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381309"/>
                </a:solidFill>
                <a:latin typeface="FZYaSongS-B-GB" panose="02000000000000000000" pitchFamily="2" charset="-122"/>
                <a:ea typeface="FZYaSongS-B-GB" panose="02000000000000000000" pitchFamily="2" charset="-122"/>
              </a:endParaRPr>
            </a:p>
          </p:txBody>
        </p:sp>
        <p:sp>
          <p:nvSpPr>
            <p:cNvPr id="62" name="椭圆 6"/>
            <p:cNvSpPr/>
            <p:nvPr/>
          </p:nvSpPr>
          <p:spPr>
            <a:xfrm rot="19920000">
              <a:off x="5264501" y="2614629"/>
              <a:ext cx="718726" cy="866122"/>
            </a:xfrm>
            <a:custGeom>
              <a:avLst/>
              <a:gdLst/>
              <a:ahLst/>
              <a:cxnLst/>
              <a:rect l="l" t="t" r="r" b="b"/>
              <a:pathLst>
                <a:path w="1368152" h="1648735">
                  <a:moveTo>
                    <a:pt x="684076" y="0"/>
                  </a:moveTo>
                  <a:cubicBezTo>
                    <a:pt x="1061881" y="0"/>
                    <a:pt x="1368152" y="306271"/>
                    <a:pt x="1368152" y="684076"/>
                  </a:cubicBezTo>
                  <a:cubicBezTo>
                    <a:pt x="1368152" y="1000028"/>
                    <a:pt x="1153956" y="1265951"/>
                    <a:pt x="862106" y="1341786"/>
                  </a:cubicBezTo>
                  <a:lnTo>
                    <a:pt x="684076" y="1648735"/>
                  </a:lnTo>
                  <a:lnTo>
                    <a:pt x="506046" y="1341786"/>
                  </a:lnTo>
                  <a:cubicBezTo>
                    <a:pt x="214196" y="1265951"/>
                    <a:pt x="0" y="1000028"/>
                    <a:pt x="0" y="684076"/>
                  </a:cubicBezTo>
                  <a:cubicBezTo>
                    <a:pt x="0" y="306271"/>
                    <a:pt x="306271" y="0"/>
                    <a:pt x="684076" y="0"/>
                  </a:cubicBezTo>
                  <a:close/>
                </a:path>
              </a:pathLst>
            </a:custGeom>
            <a:solidFill>
              <a:srgbClr val="381309"/>
            </a:solidFill>
            <a:ln w="15875">
              <a:gradFill flip="none" rotWithShape="1">
                <a:gsLst>
                  <a:gs pos="0">
                    <a:schemeClr val="bg1">
                      <a:lumMod val="65000"/>
                    </a:schemeClr>
                  </a:gs>
                  <a:gs pos="100000">
                    <a:schemeClr val="bg1"/>
                  </a:gs>
                </a:gsLst>
                <a:lin ang="2700000" scaled="1"/>
                <a:tileRect/>
              </a:gradFill>
            </a:ln>
            <a:effectLst>
              <a:outerShdw blurRad="190500" dist="63500" dir="2700000" algn="tl" rotWithShape="0">
                <a:prstClr val="black">
                  <a:alpha val="30000"/>
                </a:prstClr>
              </a:outerShdw>
            </a:effectLst>
          </p:spPr>
          <p:txBody>
            <a:bodyPr vert="horz" wrap="square" lIns="115715" tIns="57857" rIns="115715" bIns="57857" numCol="1" anchor="t" anchorCtr="0" compatLnSpc="1"/>
            <a:lstStyle/>
            <a:p>
              <a:endParaRPr lang="zh-CN" altLang="en-US" sz="2400" dirty="0">
                <a:solidFill>
                  <a:srgbClr val="381309"/>
                </a:solidFill>
                <a:latin typeface="FZYaSongS-B-GB" panose="02000000000000000000" pitchFamily="2" charset="-122"/>
                <a:ea typeface="FZYaSongS-B-GB" panose="02000000000000000000" pitchFamily="2" charset="-122"/>
              </a:endParaRPr>
            </a:p>
          </p:txBody>
        </p:sp>
        <p:sp>
          <p:nvSpPr>
            <p:cNvPr id="63" name="TextBox 37"/>
            <p:cNvSpPr txBox="1"/>
            <p:nvPr/>
          </p:nvSpPr>
          <p:spPr>
            <a:xfrm>
              <a:off x="5314868" y="2757655"/>
              <a:ext cx="506530" cy="427552"/>
            </a:xfrm>
            <a:prstGeom prst="rect">
              <a:avLst/>
            </a:prstGeom>
            <a:noFill/>
          </p:spPr>
          <p:txBody>
            <a:bodyPr wrap="none" rtlCol="0">
              <a:spAutoFit/>
            </a:bodyPr>
            <a:lstStyle/>
            <a:p>
              <a:r>
                <a:rPr lang="en-US" altLang="zh-CN" sz="2400" dirty="0">
                  <a:ln cmpd="sng">
                    <a:solidFill>
                      <a:schemeClr val="bg1"/>
                    </a:solidFill>
                  </a:ln>
                  <a:solidFill>
                    <a:srgbClr val="381309"/>
                  </a:solidFill>
                  <a:effectLst>
                    <a:outerShdw dist="88900" sx="1000" sy="1000" algn="br" rotWithShape="0">
                      <a:schemeClr val="bg1"/>
                    </a:outerShdw>
                  </a:effectLst>
                  <a:latin typeface="FZYaSongS-B-GB" panose="02000000000000000000" pitchFamily="2" charset="-122"/>
                  <a:ea typeface="FZYaSongS-B-GB" panose="02000000000000000000" pitchFamily="2" charset="-122"/>
                </a:rPr>
                <a:t>03</a:t>
              </a:r>
              <a:endParaRPr lang="zh-CN" altLang="en-US" sz="2400" dirty="0">
                <a:ln cmpd="sng">
                  <a:solidFill>
                    <a:schemeClr val="bg1"/>
                  </a:solidFill>
                </a:ln>
                <a:solidFill>
                  <a:srgbClr val="381309"/>
                </a:solidFill>
                <a:effectLst>
                  <a:outerShdw dist="88900" sx="1000" sy="1000" algn="br" rotWithShape="0">
                    <a:schemeClr val="bg1"/>
                  </a:outerShdw>
                </a:effectLst>
                <a:latin typeface="FZYaSongS-B-GB" panose="02000000000000000000" pitchFamily="2" charset="-122"/>
                <a:ea typeface="FZYaSongS-B-GB" panose="02000000000000000000" pitchFamily="2" charset="-122"/>
              </a:endParaRPr>
            </a:p>
          </p:txBody>
        </p:sp>
        <p:sp>
          <p:nvSpPr>
            <p:cNvPr id="64" name="椭圆 6"/>
            <p:cNvSpPr/>
            <p:nvPr/>
          </p:nvSpPr>
          <p:spPr>
            <a:xfrm rot="19920000">
              <a:off x="7405699" y="1899826"/>
              <a:ext cx="870036" cy="1048464"/>
            </a:xfrm>
            <a:custGeom>
              <a:avLst/>
              <a:gdLst/>
              <a:ahLst/>
              <a:cxnLst/>
              <a:rect l="l" t="t" r="r" b="b"/>
              <a:pathLst>
                <a:path w="1368152" h="1648735">
                  <a:moveTo>
                    <a:pt x="684076" y="0"/>
                  </a:moveTo>
                  <a:cubicBezTo>
                    <a:pt x="1061881" y="0"/>
                    <a:pt x="1368152" y="306271"/>
                    <a:pt x="1368152" y="684076"/>
                  </a:cubicBezTo>
                  <a:cubicBezTo>
                    <a:pt x="1368152" y="1000028"/>
                    <a:pt x="1153956" y="1265951"/>
                    <a:pt x="862106" y="1341786"/>
                  </a:cubicBezTo>
                  <a:lnTo>
                    <a:pt x="684076" y="1648735"/>
                  </a:lnTo>
                  <a:lnTo>
                    <a:pt x="506046" y="1341786"/>
                  </a:lnTo>
                  <a:cubicBezTo>
                    <a:pt x="214196" y="1265951"/>
                    <a:pt x="0" y="1000028"/>
                    <a:pt x="0" y="684076"/>
                  </a:cubicBezTo>
                  <a:cubicBezTo>
                    <a:pt x="0" y="306271"/>
                    <a:pt x="306271" y="0"/>
                    <a:pt x="684076" y="0"/>
                  </a:cubicBezTo>
                  <a:close/>
                </a:path>
              </a:pathLst>
            </a:cu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381309"/>
                </a:solidFill>
                <a:latin typeface="FZYaSongS-B-GB" panose="02000000000000000000" pitchFamily="2" charset="-122"/>
                <a:ea typeface="FZYaSongS-B-GB" panose="02000000000000000000" pitchFamily="2" charset="-122"/>
              </a:endParaRPr>
            </a:p>
          </p:txBody>
        </p:sp>
        <p:sp>
          <p:nvSpPr>
            <p:cNvPr id="65" name="椭圆 6"/>
            <p:cNvSpPr/>
            <p:nvPr/>
          </p:nvSpPr>
          <p:spPr>
            <a:xfrm rot="19920000">
              <a:off x="7481039" y="1990997"/>
              <a:ext cx="718726" cy="866122"/>
            </a:xfrm>
            <a:custGeom>
              <a:avLst/>
              <a:gdLst/>
              <a:ahLst/>
              <a:cxnLst/>
              <a:rect l="l" t="t" r="r" b="b"/>
              <a:pathLst>
                <a:path w="1368152" h="1648735">
                  <a:moveTo>
                    <a:pt x="684076" y="0"/>
                  </a:moveTo>
                  <a:cubicBezTo>
                    <a:pt x="1061881" y="0"/>
                    <a:pt x="1368152" y="306271"/>
                    <a:pt x="1368152" y="684076"/>
                  </a:cubicBezTo>
                  <a:cubicBezTo>
                    <a:pt x="1368152" y="1000028"/>
                    <a:pt x="1153956" y="1265951"/>
                    <a:pt x="862106" y="1341786"/>
                  </a:cubicBezTo>
                  <a:lnTo>
                    <a:pt x="684076" y="1648735"/>
                  </a:lnTo>
                  <a:lnTo>
                    <a:pt x="506046" y="1341786"/>
                  </a:lnTo>
                  <a:cubicBezTo>
                    <a:pt x="214196" y="1265951"/>
                    <a:pt x="0" y="1000028"/>
                    <a:pt x="0" y="684076"/>
                  </a:cubicBezTo>
                  <a:cubicBezTo>
                    <a:pt x="0" y="306271"/>
                    <a:pt x="306271" y="0"/>
                    <a:pt x="684076" y="0"/>
                  </a:cubicBezTo>
                  <a:close/>
                </a:path>
              </a:pathLst>
            </a:custGeom>
            <a:solidFill>
              <a:srgbClr val="381309"/>
            </a:solidFill>
            <a:ln w="15875">
              <a:gradFill flip="none" rotWithShape="1">
                <a:gsLst>
                  <a:gs pos="0">
                    <a:schemeClr val="bg1">
                      <a:lumMod val="65000"/>
                    </a:schemeClr>
                  </a:gs>
                  <a:gs pos="100000">
                    <a:schemeClr val="bg1"/>
                  </a:gs>
                </a:gsLst>
                <a:lin ang="2700000" scaled="1"/>
                <a:tileRect/>
              </a:gradFill>
            </a:ln>
            <a:effectLst>
              <a:outerShdw blurRad="190500" dist="63500" dir="2700000" algn="tl" rotWithShape="0">
                <a:prstClr val="black">
                  <a:alpha val="30000"/>
                </a:prstClr>
              </a:outerShdw>
            </a:effectLst>
          </p:spPr>
          <p:txBody>
            <a:bodyPr vert="horz" wrap="square" lIns="115715" tIns="57857" rIns="115715" bIns="57857" numCol="1" anchor="t" anchorCtr="0" compatLnSpc="1"/>
            <a:lstStyle/>
            <a:p>
              <a:endParaRPr lang="zh-CN" altLang="en-US" sz="2400" dirty="0">
                <a:solidFill>
                  <a:srgbClr val="381309"/>
                </a:solidFill>
                <a:latin typeface="FZYaSongS-B-GB" panose="02000000000000000000" pitchFamily="2" charset="-122"/>
                <a:ea typeface="FZYaSongS-B-GB" panose="02000000000000000000" pitchFamily="2" charset="-122"/>
              </a:endParaRPr>
            </a:p>
          </p:txBody>
        </p:sp>
        <p:sp>
          <p:nvSpPr>
            <p:cNvPr id="66" name="TextBox 40"/>
            <p:cNvSpPr txBox="1"/>
            <p:nvPr/>
          </p:nvSpPr>
          <p:spPr>
            <a:xfrm>
              <a:off x="7538657" y="2134023"/>
              <a:ext cx="506530" cy="427552"/>
            </a:xfrm>
            <a:prstGeom prst="rect">
              <a:avLst/>
            </a:prstGeom>
            <a:noFill/>
          </p:spPr>
          <p:txBody>
            <a:bodyPr wrap="none" rtlCol="0">
              <a:spAutoFit/>
            </a:bodyPr>
            <a:lstStyle/>
            <a:p>
              <a:r>
                <a:rPr lang="en-US" altLang="zh-CN" sz="2400" dirty="0">
                  <a:ln cmpd="sng">
                    <a:solidFill>
                      <a:schemeClr val="bg1"/>
                    </a:solidFill>
                  </a:ln>
                  <a:solidFill>
                    <a:srgbClr val="381309"/>
                  </a:solidFill>
                  <a:effectLst>
                    <a:outerShdw dist="88900" sx="1000" sy="1000" algn="br" rotWithShape="0">
                      <a:schemeClr val="bg1"/>
                    </a:outerShdw>
                  </a:effectLst>
                  <a:latin typeface="FZYaSongS-B-GB" panose="02000000000000000000" pitchFamily="2" charset="-122"/>
                  <a:ea typeface="FZYaSongS-B-GB" panose="02000000000000000000" pitchFamily="2" charset="-122"/>
                </a:rPr>
                <a:t>05</a:t>
              </a:r>
              <a:endParaRPr lang="zh-CN" altLang="en-US" sz="2400" dirty="0">
                <a:ln cmpd="sng">
                  <a:solidFill>
                    <a:schemeClr val="bg1"/>
                  </a:solidFill>
                </a:ln>
                <a:solidFill>
                  <a:srgbClr val="381309"/>
                </a:solidFill>
                <a:effectLst>
                  <a:outerShdw dist="88900" sx="1000" sy="1000" algn="br" rotWithShape="0">
                    <a:schemeClr val="bg1"/>
                  </a:outerShdw>
                </a:effectLst>
                <a:latin typeface="FZYaSongS-B-GB" panose="02000000000000000000" pitchFamily="2" charset="-122"/>
                <a:ea typeface="FZYaSongS-B-GB" panose="02000000000000000000" pitchFamily="2" charset="-122"/>
              </a:endParaRPr>
            </a:p>
          </p:txBody>
        </p:sp>
        <p:sp>
          <p:nvSpPr>
            <p:cNvPr id="67" name="椭圆 6"/>
            <p:cNvSpPr/>
            <p:nvPr/>
          </p:nvSpPr>
          <p:spPr>
            <a:xfrm rot="8220000">
              <a:off x="4720523" y="4186171"/>
              <a:ext cx="870036" cy="1048464"/>
            </a:xfrm>
            <a:custGeom>
              <a:avLst/>
              <a:gdLst/>
              <a:ahLst/>
              <a:cxnLst/>
              <a:rect l="l" t="t" r="r" b="b"/>
              <a:pathLst>
                <a:path w="1368152" h="1648735">
                  <a:moveTo>
                    <a:pt x="684076" y="0"/>
                  </a:moveTo>
                  <a:cubicBezTo>
                    <a:pt x="1061881" y="0"/>
                    <a:pt x="1368152" y="306271"/>
                    <a:pt x="1368152" y="684076"/>
                  </a:cubicBezTo>
                  <a:cubicBezTo>
                    <a:pt x="1368152" y="1000028"/>
                    <a:pt x="1153956" y="1265951"/>
                    <a:pt x="862106" y="1341786"/>
                  </a:cubicBezTo>
                  <a:lnTo>
                    <a:pt x="684076" y="1648735"/>
                  </a:lnTo>
                  <a:lnTo>
                    <a:pt x="506046" y="1341786"/>
                  </a:lnTo>
                  <a:cubicBezTo>
                    <a:pt x="214196" y="1265951"/>
                    <a:pt x="0" y="1000028"/>
                    <a:pt x="0" y="684076"/>
                  </a:cubicBezTo>
                  <a:cubicBezTo>
                    <a:pt x="0" y="306271"/>
                    <a:pt x="306271" y="0"/>
                    <a:pt x="684076" y="0"/>
                  </a:cubicBezTo>
                  <a:close/>
                </a:path>
              </a:pathLst>
            </a:custGeom>
            <a:no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381309"/>
                </a:solidFill>
                <a:latin typeface="FZYaSongS-B-GB" panose="02000000000000000000" pitchFamily="2" charset="-122"/>
                <a:ea typeface="FZYaSongS-B-GB" panose="02000000000000000000" pitchFamily="2" charset="-122"/>
              </a:endParaRPr>
            </a:p>
          </p:txBody>
        </p:sp>
        <p:sp>
          <p:nvSpPr>
            <p:cNvPr id="68" name="椭圆 6"/>
            <p:cNvSpPr/>
            <p:nvPr/>
          </p:nvSpPr>
          <p:spPr>
            <a:xfrm rot="8220000">
              <a:off x="4796178" y="4277342"/>
              <a:ext cx="718726" cy="866122"/>
            </a:xfrm>
            <a:custGeom>
              <a:avLst/>
              <a:gdLst/>
              <a:ahLst/>
              <a:cxnLst/>
              <a:rect l="l" t="t" r="r" b="b"/>
              <a:pathLst>
                <a:path w="1368152" h="1648735">
                  <a:moveTo>
                    <a:pt x="684076" y="0"/>
                  </a:moveTo>
                  <a:cubicBezTo>
                    <a:pt x="1061881" y="0"/>
                    <a:pt x="1368152" y="306271"/>
                    <a:pt x="1368152" y="684076"/>
                  </a:cubicBezTo>
                  <a:cubicBezTo>
                    <a:pt x="1368152" y="1000028"/>
                    <a:pt x="1153956" y="1265951"/>
                    <a:pt x="862106" y="1341786"/>
                  </a:cubicBezTo>
                  <a:lnTo>
                    <a:pt x="684076" y="1648735"/>
                  </a:lnTo>
                  <a:lnTo>
                    <a:pt x="506046" y="1341786"/>
                  </a:lnTo>
                  <a:cubicBezTo>
                    <a:pt x="214196" y="1265951"/>
                    <a:pt x="0" y="1000028"/>
                    <a:pt x="0" y="684076"/>
                  </a:cubicBezTo>
                  <a:cubicBezTo>
                    <a:pt x="0" y="306271"/>
                    <a:pt x="306271" y="0"/>
                    <a:pt x="684076" y="0"/>
                  </a:cubicBezTo>
                  <a:close/>
                </a:path>
              </a:pathLst>
            </a:custGeom>
            <a:solidFill>
              <a:srgbClr val="381309"/>
            </a:solidFill>
            <a:ln w="15875">
              <a:gradFill flip="none" rotWithShape="1">
                <a:gsLst>
                  <a:gs pos="0">
                    <a:schemeClr val="bg1">
                      <a:lumMod val="65000"/>
                    </a:schemeClr>
                  </a:gs>
                  <a:gs pos="100000">
                    <a:schemeClr val="bg1"/>
                  </a:gs>
                </a:gsLst>
                <a:lin ang="2700000" scaled="1"/>
                <a:tileRect/>
              </a:gradFill>
            </a:ln>
            <a:effectLst>
              <a:outerShdw blurRad="190500" dist="63500" dir="2700000" algn="tl" rotWithShape="0">
                <a:prstClr val="black">
                  <a:alpha val="30000"/>
                </a:prstClr>
              </a:outerShdw>
            </a:effectLst>
          </p:spPr>
          <p:txBody>
            <a:bodyPr vert="horz" wrap="square" lIns="115715" tIns="57857" rIns="115715" bIns="57857" numCol="1" anchor="t" anchorCtr="0" compatLnSpc="1"/>
            <a:lstStyle/>
            <a:p>
              <a:endParaRPr lang="zh-CN" altLang="en-US" sz="2400" dirty="0">
                <a:solidFill>
                  <a:srgbClr val="381309"/>
                </a:solidFill>
                <a:latin typeface="FZYaSongS-B-GB" panose="02000000000000000000" pitchFamily="2" charset="-122"/>
                <a:ea typeface="FZYaSongS-B-GB" panose="02000000000000000000" pitchFamily="2" charset="-122"/>
              </a:endParaRPr>
            </a:p>
          </p:txBody>
        </p:sp>
        <p:sp>
          <p:nvSpPr>
            <p:cNvPr id="69" name="TextBox 43"/>
            <p:cNvSpPr txBox="1"/>
            <p:nvPr/>
          </p:nvSpPr>
          <p:spPr>
            <a:xfrm>
              <a:off x="4929664" y="4531125"/>
              <a:ext cx="506530" cy="427552"/>
            </a:xfrm>
            <a:prstGeom prst="rect">
              <a:avLst/>
            </a:prstGeom>
            <a:noFill/>
          </p:spPr>
          <p:txBody>
            <a:bodyPr wrap="none" rtlCol="0">
              <a:spAutoFit/>
            </a:bodyPr>
            <a:lstStyle/>
            <a:p>
              <a:r>
                <a:rPr lang="en-US" altLang="zh-CN" sz="2400" dirty="0">
                  <a:ln cmpd="sng">
                    <a:solidFill>
                      <a:schemeClr val="bg1"/>
                    </a:solidFill>
                  </a:ln>
                  <a:solidFill>
                    <a:srgbClr val="381309"/>
                  </a:solidFill>
                  <a:effectLst>
                    <a:outerShdw dist="88900" sx="1000" sy="1000" algn="br" rotWithShape="0">
                      <a:schemeClr val="bg1"/>
                    </a:outerShdw>
                  </a:effectLst>
                  <a:latin typeface="FZYaSongS-B-GB" panose="02000000000000000000" pitchFamily="2" charset="-122"/>
                  <a:ea typeface="FZYaSongS-B-GB" panose="02000000000000000000" pitchFamily="2" charset="-122"/>
                </a:rPr>
                <a:t>02</a:t>
              </a:r>
              <a:endParaRPr lang="zh-CN" altLang="en-US" sz="2400" dirty="0">
                <a:ln cmpd="sng">
                  <a:solidFill>
                    <a:schemeClr val="bg1"/>
                  </a:solidFill>
                </a:ln>
                <a:solidFill>
                  <a:srgbClr val="381309"/>
                </a:solidFill>
                <a:effectLst>
                  <a:outerShdw dist="88900" sx="1000" sy="1000" algn="br" rotWithShape="0">
                    <a:schemeClr val="bg1"/>
                  </a:outerShdw>
                </a:effectLst>
                <a:latin typeface="FZYaSongS-B-GB" panose="02000000000000000000" pitchFamily="2" charset="-122"/>
                <a:ea typeface="FZYaSongS-B-GB" panose="02000000000000000000" pitchFamily="2" charset="-122"/>
              </a:endParaRPr>
            </a:p>
          </p:txBody>
        </p:sp>
        <p:sp>
          <p:nvSpPr>
            <p:cNvPr id="70" name="椭圆 6"/>
            <p:cNvSpPr/>
            <p:nvPr/>
          </p:nvSpPr>
          <p:spPr>
            <a:xfrm rot="8220000">
              <a:off x="7047012" y="3244267"/>
              <a:ext cx="870036" cy="1048464"/>
            </a:xfrm>
            <a:custGeom>
              <a:avLst/>
              <a:gdLst/>
              <a:ahLst/>
              <a:cxnLst/>
              <a:rect l="l" t="t" r="r" b="b"/>
              <a:pathLst>
                <a:path w="1368152" h="1648735">
                  <a:moveTo>
                    <a:pt x="684076" y="0"/>
                  </a:moveTo>
                  <a:cubicBezTo>
                    <a:pt x="1061881" y="0"/>
                    <a:pt x="1368152" y="306271"/>
                    <a:pt x="1368152" y="684076"/>
                  </a:cubicBezTo>
                  <a:cubicBezTo>
                    <a:pt x="1368152" y="1000028"/>
                    <a:pt x="1153956" y="1265951"/>
                    <a:pt x="862106" y="1341786"/>
                  </a:cubicBezTo>
                  <a:lnTo>
                    <a:pt x="684076" y="1648735"/>
                  </a:lnTo>
                  <a:lnTo>
                    <a:pt x="506046" y="1341786"/>
                  </a:lnTo>
                  <a:cubicBezTo>
                    <a:pt x="214196" y="1265951"/>
                    <a:pt x="0" y="1000028"/>
                    <a:pt x="0" y="684076"/>
                  </a:cubicBezTo>
                  <a:cubicBezTo>
                    <a:pt x="0" y="306271"/>
                    <a:pt x="306271" y="0"/>
                    <a:pt x="684076" y="0"/>
                  </a:cubicBezTo>
                  <a:close/>
                </a:path>
              </a:pathLst>
            </a:custGeom>
            <a:no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381309"/>
                </a:solidFill>
                <a:latin typeface="FZYaSongS-B-GB" panose="02000000000000000000" pitchFamily="2" charset="-122"/>
                <a:ea typeface="FZYaSongS-B-GB" panose="02000000000000000000" pitchFamily="2" charset="-122"/>
              </a:endParaRPr>
            </a:p>
          </p:txBody>
        </p:sp>
        <p:sp>
          <p:nvSpPr>
            <p:cNvPr id="71" name="椭圆 6"/>
            <p:cNvSpPr/>
            <p:nvPr/>
          </p:nvSpPr>
          <p:spPr>
            <a:xfrm rot="8220000">
              <a:off x="7122667" y="3335438"/>
              <a:ext cx="718726" cy="866122"/>
            </a:xfrm>
            <a:custGeom>
              <a:avLst/>
              <a:gdLst/>
              <a:ahLst/>
              <a:cxnLst/>
              <a:rect l="l" t="t" r="r" b="b"/>
              <a:pathLst>
                <a:path w="1368152" h="1648735">
                  <a:moveTo>
                    <a:pt x="684076" y="0"/>
                  </a:moveTo>
                  <a:cubicBezTo>
                    <a:pt x="1061881" y="0"/>
                    <a:pt x="1368152" y="306271"/>
                    <a:pt x="1368152" y="684076"/>
                  </a:cubicBezTo>
                  <a:cubicBezTo>
                    <a:pt x="1368152" y="1000028"/>
                    <a:pt x="1153956" y="1265951"/>
                    <a:pt x="862106" y="1341786"/>
                  </a:cubicBezTo>
                  <a:lnTo>
                    <a:pt x="684076" y="1648735"/>
                  </a:lnTo>
                  <a:lnTo>
                    <a:pt x="506046" y="1341786"/>
                  </a:lnTo>
                  <a:cubicBezTo>
                    <a:pt x="214196" y="1265951"/>
                    <a:pt x="0" y="1000028"/>
                    <a:pt x="0" y="684076"/>
                  </a:cubicBezTo>
                  <a:cubicBezTo>
                    <a:pt x="0" y="306271"/>
                    <a:pt x="306271" y="0"/>
                    <a:pt x="684076" y="0"/>
                  </a:cubicBezTo>
                  <a:close/>
                </a:path>
              </a:pathLst>
            </a:custGeom>
            <a:solidFill>
              <a:srgbClr val="381309"/>
            </a:solidFill>
            <a:ln w="15875">
              <a:gradFill flip="none" rotWithShape="1">
                <a:gsLst>
                  <a:gs pos="0">
                    <a:schemeClr val="bg1">
                      <a:lumMod val="65000"/>
                    </a:schemeClr>
                  </a:gs>
                  <a:gs pos="100000">
                    <a:schemeClr val="bg1"/>
                  </a:gs>
                </a:gsLst>
                <a:lin ang="2700000" scaled="1"/>
                <a:tileRect/>
              </a:gradFill>
            </a:ln>
            <a:effectLst>
              <a:outerShdw blurRad="190500" dist="63500" dir="2700000" algn="tl" rotWithShape="0">
                <a:prstClr val="black">
                  <a:alpha val="30000"/>
                </a:prstClr>
              </a:outerShdw>
            </a:effectLst>
          </p:spPr>
          <p:txBody>
            <a:bodyPr vert="horz" wrap="square" lIns="115715" tIns="57857" rIns="115715" bIns="57857" numCol="1" anchor="t" anchorCtr="0" compatLnSpc="1"/>
            <a:lstStyle/>
            <a:p>
              <a:endParaRPr lang="zh-CN" altLang="en-US" sz="2400" dirty="0">
                <a:solidFill>
                  <a:srgbClr val="381309"/>
                </a:solidFill>
                <a:latin typeface="FZYaSongS-B-GB" panose="02000000000000000000" pitchFamily="2" charset="-122"/>
                <a:ea typeface="FZYaSongS-B-GB" panose="02000000000000000000" pitchFamily="2" charset="-122"/>
              </a:endParaRPr>
            </a:p>
          </p:txBody>
        </p:sp>
        <p:sp>
          <p:nvSpPr>
            <p:cNvPr id="72" name="TextBox 46"/>
            <p:cNvSpPr txBox="1"/>
            <p:nvPr/>
          </p:nvSpPr>
          <p:spPr>
            <a:xfrm>
              <a:off x="7267998" y="3603288"/>
              <a:ext cx="506530" cy="427552"/>
            </a:xfrm>
            <a:prstGeom prst="rect">
              <a:avLst/>
            </a:prstGeom>
            <a:noFill/>
          </p:spPr>
          <p:txBody>
            <a:bodyPr wrap="none" rtlCol="0">
              <a:spAutoFit/>
            </a:bodyPr>
            <a:lstStyle/>
            <a:p>
              <a:r>
                <a:rPr lang="en-US" altLang="zh-CN" sz="2400" dirty="0">
                  <a:ln cmpd="sng">
                    <a:solidFill>
                      <a:schemeClr val="bg1"/>
                    </a:solidFill>
                  </a:ln>
                  <a:solidFill>
                    <a:srgbClr val="381309"/>
                  </a:solidFill>
                  <a:effectLst>
                    <a:outerShdw dist="88900" sx="1000" sy="1000" algn="br" rotWithShape="0">
                      <a:schemeClr val="bg1"/>
                    </a:outerShdw>
                  </a:effectLst>
                  <a:latin typeface="FZYaSongS-B-GB" panose="02000000000000000000" pitchFamily="2" charset="-122"/>
                  <a:ea typeface="FZYaSongS-B-GB" panose="02000000000000000000" pitchFamily="2" charset="-122"/>
                </a:rPr>
                <a:t>04</a:t>
              </a:r>
              <a:endParaRPr lang="zh-CN" altLang="en-US" sz="2400" dirty="0">
                <a:ln cmpd="sng">
                  <a:solidFill>
                    <a:schemeClr val="bg1"/>
                  </a:solidFill>
                </a:ln>
                <a:solidFill>
                  <a:srgbClr val="381309"/>
                </a:solidFill>
                <a:effectLst>
                  <a:outerShdw dist="88900" sx="1000" sy="1000" algn="br" rotWithShape="0">
                    <a:schemeClr val="bg1"/>
                  </a:outerShdw>
                </a:effectLst>
                <a:latin typeface="FZYaSongS-B-GB" panose="02000000000000000000" pitchFamily="2" charset="-122"/>
                <a:ea typeface="FZYaSongS-B-GB" panose="02000000000000000000" pitchFamily="2" charset="-122"/>
              </a:endParaRPr>
            </a:p>
          </p:txBody>
        </p:sp>
        <p:grpSp>
          <p:nvGrpSpPr>
            <p:cNvPr id="73" name="组合 72"/>
            <p:cNvGrpSpPr/>
            <p:nvPr/>
          </p:nvGrpSpPr>
          <p:grpSpPr>
            <a:xfrm>
              <a:off x="6011478" y="3723734"/>
              <a:ext cx="2749892" cy="986669"/>
              <a:chOff x="4595929" y="3560792"/>
              <a:chExt cx="2557972" cy="917807"/>
            </a:xfrm>
          </p:grpSpPr>
          <p:cxnSp>
            <p:nvCxnSpPr>
              <p:cNvPr id="74" name="直接连接符 48"/>
              <p:cNvCxnSpPr/>
              <p:nvPr/>
            </p:nvCxnSpPr>
            <p:spPr>
              <a:xfrm>
                <a:off x="4595929" y="3560792"/>
                <a:ext cx="890241" cy="917807"/>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直接连接符 49"/>
              <p:cNvCxnSpPr/>
              <p:nvPr/>
            </p:nvCxnSpPr>
            <p:spPr>
              <a:xfrm>
                <a:off x="5490347" y="4478599"/>
                <a:ext cx="1663554" cy="0"/>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6" name="组合 75"/>
            <p:cNvGrpSpPr/>
            <p:nvPr/>
          </p:nvGrpSpPr>
          <p:grpSpPr>
            <a:xfrm>
              <a:off x="8232834" y="3144409"/>
              <a:ext cx="2255815" cy="481922"/>
              <a:chOff x="2437324" y="4779478"/>
              <a:chExt cx="2098378" cy="448288"/>
            </a:xfrm>
          </p:grpSpPr>
          <p:cxnSp>
            <p:nvCxnSpPr>
              <p:cNvPr id="77" name="直接连接符 51"/>
              <p:cNvCxnSpPr/>
              <p:nvPr/>
            </p:nvCxnSpPr>
            <p:spPr>
              <a:xfrm>
                <a:off x="2437324" y="4779478"/>
                <a:ext cx="434824" cy="448288"/>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直接连接符 52"/>
              <p:cNvCxnSpPr/>
              <p:nvPr/>
            </p:nvCxnSpPr>
            <p:spPr>
              <a:xfrm>
                <a:off x="2872148" y="5227766"/>
                <a:ext cx="1663554" cy="0"/>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9" name="组合 78"/>
            <p:cNvGrpSpPr/>
            <p:nvPr/>
          </p:nvGrpSpPr>
          <p:grpSpPr>
            <a:xfrm>
              <a:off x="4273930" y="2158441"/>
              <a:ext cx="2739491" cy="1005366"/>
              <a:chOff x="2979648" y="2104742"/>
              <a:chExt cx="2548297" cy="935200"/>
            </a:xfrm>
          </p:grpSpPr>
          <p:cxnSp>
            <p:nvCxnSpPr>
              <p:cNvPr id="80" name="直接连接符 54"/>
              <p:cNvCxnSpPr/>
              <p:nvPr/>
            </p:nvCxnSpPr>
            <p:spPr>
              <a:xfrm>
                <a:off x="2979648" y="2104742"/>
                <a:ext cx="1663554" cy="0"/>
              </a:xfrm>
              <a:prstGeom prst="line">
                <a:avLst/>
              </a:prstGeom>
              <a:ln w="12700">
                <a:solidFill>
                  <a:srgbClr val="404040"/>
                </a:solidFill>
                <a:prstDash val="dash"/>
              </a:ln>
            </p:spPr>
            <p:style>
              <a:lnRef idx="1">
                <a:schemeClr val="accent1"/>
              </a:lnRef>
              <a:fillRef idx="0">
                <a:schemeClr val="accent1"/>
              </a:fillRef>
              <a:effectRef idx="0">
                <a:schemeClr val="accent1"/>
              </a:effectRef>
              <a:fontRef idx="minor">
                <a:schemeClr val="tx1"/>
              </a:fontRef>
            </p:style>
          </p:cxnSp>
          <p:cxnSp>
            <p:nvCxnSpPr>
              <p:cNvPr id="81" name="直接连接符 55"/>
              <p:cNvCxnSpPr/>
              <p:nvPr/>
            </p:nvCxnSpPr>
            <p:spPr>
              <a:xfrm>
                <a:off x="4637704" y="2122135"/>
                <a:ext cx="890241" cy="917807"/>
              </a:xfrm>
              <a:prstGeom prst="line">
                <a:avLst/>
              </a:prstGeom>
              <a:ln w="12700">
                <a:solidFill>
                  <a:srgbClr val="404040"/>
                </a:solidFill>
                <a:prstDash val="dash"/>
              </a:ln>
            </p:spPr>
            <p:style>
              <a:lnRef idx="1">
                <a:schemeClr val="accent1"/>
              </a:lnRef>
              <a:fillRef idx="0">
                <a:schemeClr val="accent1"/>
              </a:fillRef>
              <a:effectRef idx="0">
                <a:schemeClr val="accent1"/>
              </a:effectRef>
              <a:fontRef idx="minor">
                <a:schemeClr val="tx1"/>
              </a:fontRef>
            </p:style>
          </p:cxnSp>
        </p:grpSp>
        <p:grpSp>
          <p:nvGrpSpPr>
            <p:cNvPr id="82" name="组合 81"/>
            <p:cNvGrpSpPr/>
            <p:nvPr/>
          </p:nvGrpSpPr>
          <p:grpSpPr>
            <a:xfrm>
              <a:off x="1902548" y="3088419"/>
              <a:ext cx="2765801" cy="989406"/>
              <a:chOff x="773770" y="2969816"/>
              <a:chExt cx="2572771" cy="920354"/>
            </a:xfrm>
          </p:grpSpPr>
          <p:cxnSp>
            <p:nvCxnSpPr>
              <p:cNvPr id="83" name="直接连接符 57"/>
              <p:cNvCxnSpPr/>
              <p:nvPr/>
            </p:nvCxnSpPr>
            <p:spPr>
              <a:xfrm>
                <a:off x="773770" y="2969816"/>
                <a:ext cx="1663554" cy="0"/>
              </a:xfrm>
              <a:prstGeom prst="line">
                <a:avLst/>
              </a:prstGeom>
              <a:ln w="12700">
                <a:solidFill>
                  <a:srgbClr val="404040"/>
                </a:solidFill>
                <a:prstDash val="dash"/>
              </a:ln>
            </p:spPr>
            <p:style>
              <a:lnRef idx="1">
                <a:schemeClr val="accent1"/>
              </a:lnRef>
              <a:fillRef idx="0">
                <a:schemeClr val="accent1"/>
              </a:fillRef>
              <a:effectRef idx="0">
                <a:schemeClr val="accent1"/>
              </a:effectRef>
              <a:fontRef idx="minor">
                <a:schemeClr val="tx1"/>
              </a:fontRef>
            </p:style>
          </p:cxnSp>
          <p:cxnSp>
            <p:nvCxnSpPr>
              <p:cNvPr id="84" name="直接连接符 58"/>
              <p:cNvCxnSpPr/>
              <p:nvPr/>
            </p:nvCxnSpPr>
            <p:spPr>
              <a:xfrm>
                <a:off x="2456300" y="2972363"/>
                <a:ext cx="890241" cy="917807"/>
              </a:xfrm>
              <a:prstGeom prst="line">
                <a:avLst/>
              </a:prstGeom>
              <a:ln w="12700">
                <a:solidFill>
                  <a:srgbClr val="404040"/>
                </a:solidFill>
                <a:prstDash val="dash"/>
              </a:ln>
            </p:spPr>
            <p:style>
              <a:lnRef idx="1">
                <a:schemeClr val="accent1"/>
              </a:lnRef>
              <a:fillRef idx="0">
                <a:schemeClr val="accent1"/>
              </a:fillRef>
              <a:effectRef idx="0">
                <a:schemeClr val="accent1"/>
              </a:effectRef>
              <a:fontRef idx="minor">
                <a:schemeClr val="tx1"/>
              </a:fontRef>
            </p:style>
          </p:cxnSp>
        </p:grpSp>
        <p:sp>
          <p:nvSpPr>
            <p:cNvPr id="85" name="TextBox 60"/>
            <p:cNvSpPr txBox="1"/>
            <p:nvPr/>
          </p:nvSpPr>
          <p:spPr>
            <a:xfrm>
              <a:off x="3099701" y="1744712"/>
              <a:ext cx="2711531" cy="369313"/>
            </a:xfrm>
            <a:prstGeom prst="rect">
              <a:avLst/>
            </a:prstGeom>
            <a:noFill/>
          </p:spPr>
          <p:txBody>
            <a:bodyPr wrap="square" rtlCol="0">
              <a:spAutoFit/>
            </a:bodyPr>
            <a:lstStyle/>
            <a:p>
              <a:pPr algn="r">
                <a:defRPr/>
              </a:pPr>
              <a:r>
                <a:rPr lang="zh-CN" altLang="id-ID" sz="2000" dirty="0">
                  <a:solidFill>
                    <a:srgbClr val="381309"/>
                  </a:solidFill>
                  <a:latin typeface="FZSongKeBenXiuKaiS-R-GB" panose="02000000000000000000" pitchFamily="2" charset="-122"/>
                  <a:ea typeface="FZSongKeBenXiuKaiS-R-GB" panose="02000000000000000000" pitchFamily="2" charset="-122"/>
                  <a:cs typeface="+mn-ea"/>
                  <a:sym typeface="+mn-lt"/>
                </a:rPr>
                <a:t>机制漏洞</a:t>
              </a:r>
              <a:endParaRPr lang="zh-CN" altLang="id-ID" sz="2000" dirty="0">
                <a:solidFill>
                  <a:srgbClr val="381309"/>
                </a:solidFill>
                <a:latin typeface="FZSongKeBenXiuKaiS-R-GB" panose="02000000000000000000" pitchFamily="2" charset="-122"/>
                <a:ea typeface="FZSongKeBenXiuKaiS-R-GB" panose="02000000000000000000" pitchFamily="2" charset="-122"/>
                <a:cs typeface="+mn-ea"/>
                <a:sym typeface="+mn-lt"/>
              </a:endParaRPr>
            </a:p>
          </p:txBody>
        </p:sp>
        <p:sp>
          <p:nvSpPr>
            <p:cNvPr id="86" name="TextBox 62"/>
            <p:cNvSpPr txBox="1"/>
            <p:nvPr/>
          </p:nvSpPr>
          <p:spPr>
            <a:xfrm>
              <a:off x="581976" y="2665479"/>
              <a:ext cx="2711531" cy="369313"/>
            </a:xfrm>
            <a:prstGeom prst="rect">
              <a:avLst/>
            </a:prstGeom>
            <a:noFill/>
          </p:spPr>
          <p:txBody>
            <a:bodyPr wrap="square" rtlCol="0">
              <a:spAutoFit/>
            </a:bodyPr>
            <a:lstStyle/>
            <a:p>
              <a:pPr algn="r">
                <a:defRPr/>
              </a:pPr>
              <a:r>
                <a:rPr lang="zh-CN" sz="2000" dirty="0">
                  <a:solidFill>
                    <a:srgbClr val="381309"/>
                  </a:solidFill>
                  <a:latin typeface="FZSongKeBenXiuKaiS-R-GB" panose="02000000000000000000" pitchFamily="2" charset="-122"/>
                  <a:ea typeface="FZSongKeBenXiuKaiS-R-GB" panose="02000000000000000000" pitchFamily="2" charset="-122"/>
                </a:rPr>
                <a:t>流于形式</a:t>
              </a:r>
              <a:endParaRPr lang="zh-CN" sz="2000" dirty="0">
                <a:solidFill>
                  <a:srgbClr val="381309"/>
                </a:solidFill>
                <a:latin typeface="FZSongKeBenXiuKaiS-R-GB" panose="02000000000000000000" pitchFamily="2" charset="-122"/>
                <a:ea typeface="FZSongKeBenXiuKaiS-R-GB" panose="02000000000000000000" pitchFamily="2" charset="-122"/>
                <a:cs typeface="+mn-ea"/>
                <a:sym typeface="+mn-lt"/>
              </a:endParaRPr>
            </a:p>
          </p:txBody>
        </p:sp>
        <p:sp>
          <p:nvSpPr>
            <p:cNvPr id="87" name="TextBox 64"/>
            <p:cNvSpPr txBox="1"/>
            <p:nvPr/>
          </p:nvSpPr>
          <p:spPr>
            <a:xfrm>
              <a:off x="8640260" y="3697829"/>
              <a:ext cx="2966306" cy="418140"/>
            </a:xfrm>
            <a:prstGeom prst="rect">
              <a:avLst/>
            </a:prstGeom>
            <a:noFill/>
          </p:spPr>
          <p:txBody>
            <a:bodyPr wrap="square" rtlCol="0">
              <a:spAutoFit/>
            </a:bodyPr>
            <a:lstStyle/>
            <a:p>
              <a:pPr>
                <a:defRPr/>
              </a:pPr>
              <a:r>
                <a:rPr lang="zh-CN" altLang="id-ID" sz="2000" dirty="0">
                  <a:solidFill>
                    <a:srgbClr val="381309"/>
                  </a:solidFill>
                  <a:latin typeface="FZSongKeBenXiuKaiS-R-GB" panose="02000000000000000000" pitchFamily="2" charset="-122"/>
                  <a:ea typeface="FZSongKeBenXiuKaiS-R-GB" panose="02000000000000000000" pitchFamily="2" charset="-122"/>
                  <a:cs typeface="+mn-ea"/>
                  <a:sym typeface="+mn-lt"/>
                </a:rPr>
                <a:t>保护力有限，不强制实名</a:t>
              </a:r>
              <a:endParaRPr lang="zh-CN" altLang="id-ID" sz="2000" dirty="0">
                <a:solidFill>
                  <a:srgbClr val="381309"/>
                </a:solidFill>
                <a:latin typeface="FZSongKeBenXiuKaiS-R-GB" panose="02000000000000000000" pitchFamily="2" charset="-122"/>
                <a:ea typeface="FZSongKeBenXiuKaiS-R-GB" panose="02000000000000000000" pitchFamily="2" charset="-122"/>
                <a:cs typeface="+mn-ea"/>
                <a:sym typeface="+mn-lt"/>
              </a:endParaRPr>
            </a:p>
          </p:txBody>
        </p:sp>
        <p:sp>
          <p:nvSpPr>
            <p:cNvPr id="88" name="TextBox 66"/>
            <p:cNvSpPr txBox="1"/>
            <p:nvPr/>
          </p:nvSpPr>
          <p:spPr>
            <a:xfrm>
              <a:off x="6996739" y="4740735"/>
              <a:ext cx="3102330" cy="369313"/>
            </a:xfrm>
            <a:prstGeom prst="rect">
              <a:avLst/>
            </a:prstGeom>
            <a:noFill/>
          </p:spPr>
          <p:txBody>
            <a:bodyPr wrap="square" rtlCol="0">
              <a:spAutoFit/>
            </a:bodyPr>
            <a:lstStyle/>
            <a:p>
              <a:pPr>
                <a:defRPr/>
              </a:pPr>
              <a:r>
                <a:rPr lang="zh-CN" sz="2000" dirty="0">
                  <a:solidFill>
                    <a:srgbClr val="381309"/>
                  </a:solidFill>
                  <a:latin typeface="FZSongKeBenXiuKaiS-R-GB" panose="02000000000000000000" pitchFamily="2" charset="-122"/>
                  <a:ea typeface="FZSongKeBenXiuKaiS-R-GB" panose="02000000000000000000" pitchFamily="2" charset="-122"/>
                </a:rPr>
                <a:t>功能不善</a:t>
              </a:r>
              <a:endParaRPr lang="zh-CN" sz="2000" dirty="0">
                <a:solidFill>
                  <a:srgbClr val="381309"/>
                </a:solidFill>
                <a:latin typeface="FZSongKeBenXiuKaiS-R-GB" panose="02000000000000000000" pitchFamily="2" charset="-122"/>
                <a:ea typeface="FZSongKeBenXiuKaiS-R-GB" panose="02000000000000000000" pitchFamily="2" charset="-122"/>
                <a:cs typeface="+mn-ea"/>
                <a:sym typeface="+mn-lt"/>
              </a:endParaRPr>
            </a:p>
          </p:txBody>
        </p:sp>
        <p:grpSp>
          <p:nvGrpSpPr>
            <p:cNvPr id="89" name="组合 88"/>
            <p:cNvGrpSpPr/>
            <p:nvPr/>
          </p:nvGrpSpPr>
          <p:grpSpPr>
            <a:xfrm>
              <a:off x="3710539" y="5067866"/>
              <a:ext cx="2518054" cy="537946"/>
              <a:chOff x="2437324" y="4779478"/>
              <a:chExt cx="2098378" cy="448288"/>
            </a:xfrm>
          </p:grpSpPr>
          <p:cxnSp>
            <p:nvCxnSpPr>
              <p:cNvPr id="90" name="直接连接符 68"/>
              <p:cNvCxnSpPr/>
              <p:nvPr/>
            </p:nvCxnSpPr>
            <p:spPr>
              <a:xfrm>
                <a:off x="2437324" y="4779478"/>
                <a:ext cx="434824" cy="448288"/>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1" name="直接连接符 69"/>
              <p:cNvCxnSpPr/>
              <p:nvPr/>
            </p:nvCxnSpPr>
            <p:spPr>
              <a:xfrm>
                <a:off x="2872148" y="5227766"/>
                <a:ext cx="1663554" cy="0"/>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92" name="TextBox 71"/>
            <p:cNvSpPr txBox="1"/>
            <p:nvPr/>
          </p:nvSpPr>
          <p:spPr>
            <a:xfrm>
              <a:off x="4212670" y="5605647"/>
              <a:ext cx="2711531" cy="369313"/>
            </a:xfrm>
            <a:prstGeom prst="rect">
              <a:avLst/>
            </a:prstGeom>
            <a:noFill/>
          </p:spPr>
          <p:txBody>
            <a:bodyPr wrap="square" rtlCol="0">
              <a:spAutoFit/>
            </a:bodyPr>
            <a:lstStyle/>
            <a:p>
              <a:pPr>
                <a:defRPr/>
              </a:pPr>
              <a:r>
                <a:rPr lang="zh-CN" altLang="en-US" sz="2000" dirty="0">
                  <a:solidFill>
                    <a:srgbClr val="381309"/>
                  </a:solidFill>
                  <a:latin typeface="FZSongKeBenXiuKaiS-R-GB" panose="02000000000000000000" pitchFamily="2" charset="-122"/>
                  <a:ea typeface="FZSongKeBenXiuKaiS-R-GB" panose="02000000000000000000" pitchFamily="2" charset="-122"/>
                </a:rPr>
                <a:t>内容极少，幼稚</a:t>
              </a:r>
              <a:endParaRPr lang="zh-CN" altLang="en-US" sz="2000" dirty="0">
                <a:solidFill>
                  <a:srgbClr val="381309"/>
                </a:solidFill>
                <a:latin typeface="FZSongKeBenXiuKaiS-R-GB" panose="02000000000000000000" pitchFamily="2" charset="-122"/>
                <a:ea typeface="FZSongKeBenXiuKaiS-R-GB" panose="02000000000000000000" pitchFamily="2" charset="-122"/>
              </a:endParaRPr>
            </a:p>
          </p:txBody>
        </p:sp>
      </p:grpSp>
      <p:sp>
        <p:nvSpPr>
          <p:cNvPr id="56" name="文本框 22"/>
          <p:cNvSpPr>
            <a:spLocks noChangeArrowheads="1"/>
          </p:cNvSpPr>
          <p:nvPr/>
        </p:nvSpPr>
        <p:spPr bwMode="auto">
          <a:xfrm>
            <a:off x="1163262" y="1380924"/>
            <a:ext cx="1017270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457200" indent="-457200" algn="ctr">
              <a:buFont typeface="Arial" panose="020B0604020202020204" pitchFamily="34" charset="0"/>
              <a:buChar char="•"/>
            </a:pPr>
            <a:r>
              <a:rPr lang="zh-CN" altLang="en-US" sz="2800" dirty="0">
                <a:solidFill>
                  <a:srgbClr val="381309"/>
                </a:solidFill>
                <a:latin typeface="+mn-ea"/>
                <a:ea typeface="+mn-ea"/>
                <a:sym typeface="微软雅黑" panose="020B0503020204020204" charset="-122"/>
              </a:rPr>
              <a:t>内容质量是防沉迷模式失效的痛点</a:t>
            </a:r>
            <a:endParaRPr lang="zh-CN" altLang="en-US" sz="2800" dirty="0">
              <a:solidFill>
                <a:srgbClr val="381309"/>
              </a:solidFill>
              <a:latin typeface="+mn-ea"/>
              <a:ea typeface="+mn-ea"/>
              <a:sym typeface="微软雅黑" panose="020B0503020204020204" charset="-122"/>
            </a:endParaRPr>
          </a:p>
        </p:txBody>
      </p:sp>
      <p:grpSp>
        <p:nvGrpSpPr>
          <p:cNvPr id="99" name="组合 98"/>
          <p:cNvGrpSpPr/>
          <p:nvPr/>
        </p:nvGrpSpPr>
        <p:grpSpPr>
          <a:xfrm>
            <a:off x="187325" y="-75108"/>
            <a:ext cx="11957933" cy="919480"/>
            <a:chOff x="187325" y="-75108"/>
            <a:chExt cx="11957933" cy="919480"/>
          </a:xfrm>
        </p:grpSpPr>
        <p:sp>
          <p:nvSpPr>
            <p:cNvPr id="100" name="文本框 99"/>
            <p:cNvSpPr txBox="1"/>
            <p:nvPr/>
          </p:nvSpPr>
          <p:spPr>
            <a:xfrm>
              <a:off x="728345" y="253827"/>
              <a:ext cx="3528000" cy="261610"/>
            </a:xfrm>
            <a:prstGeom prst="rect">
              <a:avLst/>
            </a:prstGeom>
            <a:noFill/>
          </p:spPr>
          <p:txBody>
            <a:bodyPr wrap="square" rtlCol="0">
              <a:spAutoFit/>
            </a:bodyPr>
            <a:lstStyle/>
            <a:p>
              <a:pPr algn="dist"/>
              <a:r>
                <a:rPr kumimoji="1" lang="zh-CN" altLang="en-US" sz="1100" dirty="0"/>
                <a:t>网络</a:t>
              </a:r>
              <a:r>
                <a:rPr kumimoji="1" lang="zh-CN" altLang="en-US" sz="1100" dirty="0">
                  <a:latin typeface="黑体" panose="02010609060101010101" charset="-122"/>
                  <a:ea typeface="黑体" panose="02010609060101010101" charset="-122"/>
                </a:rPr>
                <a:t>安全</a:t>
              </a:r>
              <a:r>
                <a:rPr kumimoji="1" lang="zh-CN" altLang="en-US" sz="1100" dirty="0"/>
                <a:t>为人民 网络安全靠人民</a:t>
              </a:r>
              <a:endParaRPr kumimoji="1" lang="zh-CN" altLang="en-US" sz="1100" dirty="0"/>
            </a:p>
          </p:txBody>
        </p:sp>
        <p:pic>
          <p:nvPicPr>
            <p:cNvPr id="102" name="图片 101" descr="调查活动logo"/>
            <p:cNvPicPr>
              <a:picLocks noChangeAspect="1"/>
            </p:cNvPicPr>
            <p:nvPr/>
          </p:nvPicPr>
          <p:blipFill>
            <a:blip r:embed="rId1"/>
            <a:stretch>
              <a:fillRect/>
            </a:stretch>
          </p:blipFill>
          <p:spPr>
            <a:xfrm>
              <a:off x="187325" y="162560"/>
              <a:ext cx="465455" cy="465455"/>
            </a:xfrm>
            <a:prstGeom prst="rect">
              <a:avLst/>
            </a:prstGeom>
          </p:spPr>
        </p:pic>
        <p:pic>
          <p:nvPicPr>
            <p:cNvPr id="103" name="图片 102" descr="发布周3"/>
            <p:cNvPicPr>
              <a:picLocks noChangeAspect="1"/>
            </p:cNvPicPr>
            <p:nvPr/>
          </p:nvPicPr>
          <p:blipFill>
            <a:blip r:embed="rId2"/>
            <a:srcRect l="30810" r="28271" b="17461"/>
            <a:stretch>
              <a:fillRect/>
            </a:stretch>
          </p:blipFill>
          <p:spPr>
            <a:xfrm>
              <a:off x="10773658" y="-63043"/>
              <a:ext cx="593725" cy="846455"/>
            </a:xfrm>
            <a:prstGeom prst="rect">
              <a:avLst/>
            </a:prstGeom>
          </p:spPr>
        </p:pic>
        <p:pic>
          <p:nvPicPr>
            <p:cNvPr id="104" name="图片 103" descr="发布周1"/>
            <p:cNvPicPr>
              <a:picLocks noChangeAspect="1"/>
            </p:cNvPicPr>
            <p:nvPr/>
          </p:nvPicPr>
          <p:blipFill>
            <a:blip r:embed="rId3"/>
            <a:srcRect l="28837" r="24397" b="16204"/>
            <a:stretch>
              <a:fillRect/>
            </a:stretch>
          </p:blipFill>
          <p:spPr>
            <a:xfrm>
              <a:off x="11442948" y="-75108"/>
              <a:ext cx="702310" cy="919480"/>
            </a:xfrm>
            <a:prstGeom prst="rect">
              <a:avLst/>
            </a:prstGeom>
          </p:spPr>
        </p:pic>
      </p:grpSp>
      <p:grpSp>
        <p:nvGrpSpPr>
          <p:cNvPr id="105" name="组合 104"/>
          <p:cNvGrpSpPr/>
          <p:nvPr/>
        </p:nvGrpSpPr>
        <p:grpSpPr>
          <a:xfrm>
            <a:off x="4125277" y="662966"/>
            <a:ext cx="3941445" cy="584835"/>
            <a:chOff x="6892" y="484"/>
            <a:chExt cx="6207" cy="921"/>
          </a:xfrm>
        </p:grpSpPr>
        <p:sp>
          <p:nvSpPr>
            <p:cNvPr id="106" name="矩形 105"/>
            <p:cNvSpPr/>
            <p:nvPr/>
          </p:nvSpPr>
          <p:spPr>
            <a:xfrm>
              <a:off x="8573" y="484"/>
              <a:ext cx="2876" cy="921"/>
            </a:xfrm>
            <a:prstGeom prst="rect">
              <a:avLst/>
            </a:prstGeom>
          </p:spPr>
          <p:txBody>
            <a:bodyPr wrap="none">
              <a:spAutoFit/>
            </a:bodyPr>
            <a:lstStyle/>
            <a:p>
              <a:pPr algn="ctr"/>
              <a:r>
                <a:rPr lang="zh-CN" altLang="en-US" sz="3200" dirty="0">
                  <a:solidFill>
                    <a:srgbClr val="381309"/>
                  </a:solidFill>
                  <a:ea typeface="微软雅黑" panose="020B0503020204020204" charset="-122"/>
                  <a:sym typeface="+mn-ea"/>
                </a:rPr>
                <a:t>自我认知</a:t>
              </a:r>
              <a:endParaRPr lang="zh-CN" altLang="en-US" sz="3200" spc="300" dirty="0">
                <a:solidFill>
                  <a:srgbClr val="381309"/>
                </a:solidFill>
                <a:latin typeface="Century Gothic" panose="020B0502020202020204" pitchFamily="34" charset="0"/>
                <a:ea typeface="微软雅黑" panose="020B0503020204020204" charset="-122"/>
                <a:sym typeface="Century Gothic" panose="020B0502020202020204" pitchFamily="34" charset="0"/>
              </a:endParaRPr>
            </a:p>
          </p:txBody>
        </p:sp>
        <p:grpSp>
          <p:nvGrpSpPr>
            <p:cNvPr id="107" name="组合 106"/>
            <p:cNvGrpSpPr/>
            <p:nvPr/>
          </p:nvGrpSpPr>
          <p:grpSpPr>
            <a:xfrm>
              <a:off x="6892" y="782"/>
              <a:ext cx="800" cy="417"/>
              <a:chOff x="6947" y="1121"/>
              <a:chExt cx="800" cy="417"/>
            </a:xfrm>
          </p:grpSpPr>
          <p:sp>
            <p:nvSpPr>
              <p:cNvPr id="111" name="燕尾形 110"/>
              <p:cNvSpPr/>
              <p:nvPr/>
            </p:nvSpPr>
            <p:spPr>
              <a:xfrm>
                <a:off x="7361" y="1121"/>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燕尾形 111"/>
              <p:cNvSpPr/>
              <p:nvPr/>
            </p:nvSpPr>
            <p:spPr>
              <a:xfrm>
                <a:off x="6947" y="1130"/>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8" name="组合 107"/>
            <p:cNvGrpSpPr/>
            <p:nvPr/>
          </p:nvGrpSpPr>
          <p:grpSpPr>
            <a:xfrm flipH="1">
              <a:off x="12299" y="782"/>
              <a:ext cx="800" cy="417"/>
              <a:chOff x="6947" y="1121"/>
              <a:chExt cx="800" cy="417"/>
            </a:xfrm>
          </p:grpSpPr>
          <p:sp>
            <p:nvSpPr>
              <p:cNvPr id="109" name="燕尾形 108"/>
              <p:cNvSpPr/>
              <p:nvPr/>
            </p:nvSpPr>
            <p:spPr>
              <a:xfrm>
                <a:off x="7361" y="1121"/>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燕尾形 109"/>
              <p:cNvSpPr/>
              <p:nvPr/>
            </p:nvSpPr>
            <p:spPr>
              <a:xfrm>
                <a:off x="6947" y="1130"/>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tile tx="0" ty="0" sx="100000" sy="100000" flip="none" algn="tl"/>
        </a:blipFill>
        <a:effectLst/>
      </p:bgPr>
    </p:bg>
    <p:spTree>
      <p:nvGrpSpPr>
        <p:cNvPr id="1" name=""/>
        <p:cNvGrpSpPr/>
        <p:nvPr/>
      </p:nvGrpSpPr>
      <p:grpSpPr>
        <a:xfrm>
          <a:off x="0" y="0"/>
          <a:ext cx="0" cy="0"/>
          <a:chOff x="0" y="0"/>
          <a:chExt cx="0" cy="0"/>
        </a:xfrm>
      </p:grpSpPr>
      <p:pic>
        <p:nvPicPr>
          <p:cNvPr id="14" name="图片 13" descr="f4b1c320bb7adbe4890e4dd8520159da"/>
          <p:cNvPicPr>
            <a:picLocks noChangeAspect="1"/>
          </p:cNvPicPr>
          <p:nvPr/>
        </p:nvPicPr>
        <p:blipFill>
          <a:blip r:embed="rId2"/>
          <a:srcRect l="5737" t="8070" r="9856" b="6354"/>
          <a:stretch>
            <a:fillRect/>
          </a:stretch>
        </p:blipFill>
        <p:spPr>
          <a:xfrm rot="16200000">
            <a:off x="961390" y="647065"/>
            <a:ext cx="4295775" cy="5393690"/>
          </a:xfrm>
          <a:prstGeom prst="rect">
            <a:avLst/>
          </a:prstGeom>
        </p:spPr>
      </p:pic>
      <p:grpSp>
        <p:nvGrpSpPr>
          <p:cNvPr id="2" name="组合 1"/>
          <p:cNvGrpSpPr/>
          <p:nvPr/>
        </p:nvGrpSpPr>
        <p:grpSpPr>
          <a:xfrm>
            <a:off x="5981700" y="1890395"/>
            <a:ext cx="5204460" cy="2065020"/>
            <a:chOff x="9748" y="2977"/>
            <a:chExt cx="8196" cy="3252"/>
          </a:xfrm>
        </p:grpSpPr>
        <p:sp>
          <p:nvSpPr>
            <p:cNvPr id="22" name="文本框 22"/>
            <p:cNvSpPr>
              <a:spLocks noChangeArrowheads="1"/>
            </p:cNvSpPr>
            <p:nvPr/>
          </p:nvSpPr>
          <p:spPr bwMode="auto">
            <a:xfrm>
              <a:off x="9748" y="5310"/>
              <a:ext cx="8196" cy="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3200" dirty="0">
                  <a:solidFill>
                    <a:srgbClr val="381309"/>
                  </a:solidFill>
                  <a:ea typeface="微软雅黑" panose="020B0503020204020204" charset="-122"/>
                </a:rPr>
                <a:t>未成年人网络权益保护倡议</a:t>
              </a:r>
              <a:endParaRPr lang="zh-CN" altLang="en-US" sz="3200" dirty="0">
                <a:solidFill>
                  <a:srgbClr val="381309"/>
                </a:solidFill>
                <a:ea typeface="微软雅黑" panose="020B0503020204020204" charset="-122"/>
              </a:endParaRPr>
            </a:p>
          </p:txBody>
        </p:sp>
        <p:sp>
          <p:nvSpPr>
            <p:cNvPr id="48" name="文本框 47"/>
            <p:cNvSpPr txBox="1"/>
            <p:nvPr/>
          </p:nvSpPr>
          <p:spPr>
            <a:xfrm>
              <a:off x="10071" y="2977"/>
              <a:ext cx="7872" cy="2082"/>
            </a:xfrm>
            <a:prstGeom prst="rect">
              <a:avLst/>
            </a:prstGeom>
            <a:noFill/>
          </p:spPr>
          <p:txBody>
            <a:bodyPr wrap="none" rtlCol="0">
              <a:spAutoFit/>
            </a:bodyPr>
            <a:lstStyle/>
            <a:p>
              <a:r>
                <a:rPr lang="en-US" altLang="zh-CN" sz="8000">
                  <a:solidFill>
                    <a:srgbClr val="381309"/>
                  </a:solidFill>
                </a:rPr>
                <a:t>PART   07</a:t>
              </a:r>
              <a:endParaRPr lang="en-US" altLang="zh-CN" sz="8000">
                <a:solidFill>
                  <a:srgbClr val="381309"/>
                </a:solidFill>
              </a:endParaRPr>
            </a:p>
          </p:txBody>
        </p:sp>
      </p:grpSp>
      <p:cxnSp>
        <p:nvCxnSpPr>
          <p:cNvPr id="11" name="直接连接符 10"/>
          <p:cNvCxnSpPr/>
          <p:nvPr/>
        </p:nvCxnSpPr>
        <p:spPr bwMode="auto">
          <a:xfrm>
            <a:off x="5982519" y="3107270"/>
            <a:ext cx="5256435" cy="0"/>
          </a:xfrm>
          <a:prstGeom prst="line">
            <a:avLst/>
          </a:prstGeom>
          <a:solidFill>
            <a:schemeClr val="accent1"/>
          </a:solidFill>
          <a:ln w="9525" cap="flat" cmpd="sng" algn="ctr">
            <a:solidFill>
              <a:srgbClr val="381309"/>
            </a:solidFill>
            <a:prstDash val="solid"/>
            <a:round/>
            <a:headEnd type="none" w="med" len="med"/>
            <a:tailEnd type="none" w="med" len="med"/>
          </a:ln>
        </p:spPr>
      </p:cxnSp>
      <p:cxnSp>
        <p:nvCxnSpPr>
          <p:cNvPr id="13" name="直接连接符 12"/>
          <p:cNvCxnSpPr/>
          <p:nvPr/>
        </p:nvCxnSpPr>
        <p:spPr bwMode="auto">
          <a:xfrm>
            <a:off x="5982519" y="1890610"/>
            <a:ext cx="5256435" cy="0"/>
          </a:xfrm>
          <a:prstGeom prst="line">
            <a:avLst/>
          </a:prstGeom>
          <a:solidFill>
            <a:schemeClr val="accent1"/>
          </a:solidFill>
          <a:ln w="9525" cap="flat" cmpd="sng" algn="ctr">
            <a:solidFill>
              <a:srgbClr val="381309"/>
            </a:solidFill>
            <a:prstDash val="solid"/>
            <a:round/>
            <a:headEnd type="none" w="med" len="med"/>
            <a:tailEnd type="none" w="med" len="med"/>
          </a:ln>
        </p:spPr>
      </p:cxnSp>
      <p:pic>
        <p:nvPicPr>
          <p:cNvPr id="4" name="图片 3" descr="26695914"/>
          <p:cNvPicPr>
            <a:picLocks noChangeAspect="1"/>
          </p:cNvPicPr>
          <p:nvPr/>
        </p:nvPicPr>
        <p:blipFill>
          <a:blip r:embed="rId3"/>
          <a:srcRect r="24945"/>
          <a:stretch>
            <a:fillRect/>
          </a:stretch>
        </p:blipFill>
        <p:spPr>
          <a:xfrm>
            <a:off x="732790" y="1603375"/>
            <a:ext cx="4615815" cy="3303270"/>
          </a:xfrm>
          <a:prstGeom prst="rect">
            <a:avLst/>
          </a:prstGeom>
        </p:spPr>
      </p:pic>
      <p:grpSp>
        <p:nvGrpSpPr>
          <p:cNvPr id="9" name="组合 8"/>
          <p:cNvGrpSpPr/>
          <p:nvPr/>
        </p:nvGrpSpPr>
        <p:grpSpPr>
          <a:xfrm>
            <a:off x="187325" y="-75108"/>
            <a:ext cx="11957933" cy="919480"/>
            <a:chOff x="187325" y="-75108"/>
            <a:chExt cx="11957933" cy="919480"/>
          </a:xfrm>
        </p:grpSpPr>
        <p:sp>
          <p:nvSpPr>
            <p:cNvPr id="10" name="文本框 9"/>
            <p:cNvSpPr txBox="1"/>
            <p:nvPr/>
          </p:nvSpPr>
          <p:spPr>
            <a:xfrm>
              <a:off x="728345" y="253827"/>
              <a:ext cx="3528000" cy="261610"/>
            </a:xfrm>
            <a:prstGeom prst="rect">
              <a:avLst/>
            </a:prstGeom>
            <a:noFill/>
          </p:spPr>
          <p:txBody>
            <a:bodyPr wrap="square" rtlCol="0">
              <a:spAutoFit/>
            </a:bodyPr>
            <a:lstStyle/>
            <a:p>
              <a:pPr algn="dist"/>
              <a:r>
                <a:rPr kumimoji="1" lang="zh-CN" altLang="en-US" sz="1100" dirty="0"/>
                <a:t>网络</a:t>
              </a:r>
              <a:r>
                <a:rPr kumimoji="1" lang="zh-CN" altLang="en-US" sz="1100" dirty="0">
                  <a:latin typeface="黑体" panose="02010609060101010101" charset="-122"/>
                  <a:ea typeface="黑体" panose="02010609060101010101" charset="-122"/>
                </a:rPr>
                <a:t>安全</a:t>
              </a:r>
              <a:r>
                <a:rPr kumimoji="1" lang="zh-CN" altLang="en-US" sz="1100" dirty="0"/>
                <a:t>为人民 网络安全靠人民</a:t>
              </a:r>
              <a:endParaRPr kumimoji="1" lang="zh-CN" altLang="en-US" sz="1100" dirty="0"/>
            </a:p>
          </p:txBody>
        </p:sp>
        <p:pic>
          <p:nvPicPr>
            <p:cNvPr id="15" name="图片 14" descr="调查活动logo"/>
            <p:cNvPicPr>
              <a:picLocks noChangeAspect="1"/>
            </p:cNvPicPr>
            <p:nvPr/>
          </p:nvPicPr>
          <p:blipFill>
            <a:blip r:embed="rId4"/>
            <a:stretch>
              <a:fillRect/>
            </a:stretch>
          </p:blipFill>
          <p:spPr>
            <a:xfrm>
              <a:off x="187325" y="162560"/>
              <a:ext cx="465455" cy="465455"/>
            </a:xfrm>
            <a:prstGeom prst="rect">
              <a:avLst/>
            </a:prstGeom>
          </p:spPr>
        </p:pic>
        <p:pic>
          <p:nvPicPr>
            <p:cNvPr id="16" name="图片 15" descr="发布周3"/>
            <p:cNvPicPr>
              <a:picLocks noChangeAspect="1"/>
            </p:cNvPicPr>
            <p:nvPr/>
          </p:nvPicPr>
          <p:blipFill>
            <a:blip r:embed="rId5"/>
            <a:srcRect l="30810" r="28271" b="17461"/>
            <a:stretch>
              <a:fillRect/>
            </a:stretch>
          </p:blipFill>
          <p:spPr>
            <a:xfrm>
              <a:off x="10773658" y="-63043"/>
              <a:ext cx="593725" cy="846455"/>
            </a:xfrm>
            <a:prstGeom prst="rect">
              <a:avLst/>
            </a:prstGeom>
          </p:spPr>
        </p:pic>
        <p:pic>
          <p:nvPicPr>
            <p:cNvPr id="17" name="图片 16" descr="发布周1"/>
            <p:cNvPicPr>
              <a:picLocks noChangeAspect="1"/>
            </p:cNvPicPr>
            <p:nvPr/>
          </p:nvPicPr>
          <p:blipFill>
            <a:blip r:embed="rId6"/>
            <a:srcRect l="28837" r="24397" b="16204"/>
            <a:stretch>
              <a:fillRect/>
            </a:stretch>
          </p:blipFill>
          <p:spPr>
            <a:xfrm>
              <a:off x="11442948" y="-75108"/>
              <a:ext cx="702310" cy="91948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1">
            <a:alphaModFix amt="50000"/>
          </a:blip>
          <a:tile tx="0" ty="0" sx="100000" sy="100000" flip="none" algn="tl"/>
        </a:blipFill>
        <a:effectLst/>
      </p:bgPr>
    </p:bg>
    <p:spTree>
      <p:nvGrpSpPr>
        <p:cNvPr id="1" name=""/>
        <p:cNvGrpSpPr/>
        <p:nvPr/>
      </p:nvGrpSpPr>
      <p:grpSpPr>
        <a:xfrm>
          <a:off x="0" y="0"/>
          <a:ext cx="0" cy="0"/>
          <a:chOff x="0" y="0"/>
          <a:chExt cx="0" cy="0"/>
        </a:xfrm>
      </p:grpSpPr>
      <p:pic>
        <p:nvPicPr>
          <p:cNvPr id="14" name="图片 13" descr="f4b1c320bb7adbe4890e4dd8520159da"/>
          <p:cNvPicPr>
            <a:picLocks noChangeAspect="1"/>
          </p:cNvPicPr>
          <p:nvPr/>
        </p:nvPicPr>
        <p:blipFill>
          <a:blip r:embed="rId2"/>
          <a:srcRect l="5737" t="8070" r="9856" b="6354"/>
          <a:stretch>
            <a:fillRect/>
          </a:stretch>
        </p:blipFill>
        <p:spPr>
          <a:xfrm rot="16200000">
            <a:off x="961390" y="647065"/>
            <a:ext cx="4295775" cy="5393690"/>
          </a:xfrm>
          <a:prstGeom prst="rect">
            <a:avLst/>
          </a:prstGeom>
        </p:spPr>
      </p:pic>
      <p:grpSp>
        <p:nvGrpSpPr>
          <p:cNvPr id="2" name="组合 1"/>
          <p:cNvGrpSpPr/>
          <p:nvPr/>
        </p:nvGrpSpPr>
        <p:grpSpPr>
          <a:xfrm>
            <a:off x="6186805" y="1890395"/>
            <a:ext cx="4472940" cy="1905000"/>
            <a:chOff x="10071" y="2977"/>
            <a:chExt cx="7044" cy="3000"/>
          </a:xfrm>
        </p:grpSpPr>
        <p:sp>
          <p:nvSpPr>
            <p:cNvPr id="22" name="文本框 22"/>
            <p:cNvSpPr>
              <a:spLocks noChangeArrowheads="1"/>
            </p:cNvSpPr>
            <p:nvPr/>
          </p:nvSpPr>
          <p:spPr bwMode="auto">
            <a:xfrm>
              <a:off x="10105" y="5058"/>
              <a:ext cx="6905" cy="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3200" dirty="0">
                  <a:solidFill>
                    <a:srgbClr val="381309"/>
                  </a:solidFill>
                  <a:ea typeface="微软雅黑" panose="020B0503020204020204" charset="-122"/>
                </a:rPr>
                <a:t>前 言</a:t>
              </a:r>
              <a:endParaRPr lang="zh-CN" altLang="en-US" sz="3200" dirty="0">
                <a:solidFill>
                  <a:srgbClr val="381309"/>
                </a:solidFill>
                <a:ea typeface="微软雅黑" panose="020B0503020204020204" charset="-122"/>
              </a:endParaRPr>
            </a:p>
          </p:txBody>
        </p:sp>
        <p:sp>
          <p:nvSpPr>
            <p:cNvPr id="48" name="文本框 47"/>
            <p:cNvSpPr txBox="1"/>
            <p:nvPr/>
          </p:nvSpPr>
          <p:spPr>
            <a:xfrm>
              <a:off x="10071" y="2977"/>
              <a:ext cx="7044" cy="2084"/>
            </a:xfrm>
            <a:prstGeom prst="rect">
              <a:avLst/>
            </a:prstGeom>
            <a:noFill/>
          </p:spPr>
          <p:txBody>
            <a:bodyPr wrap="none" rtlCol="0">
              <a:spAutoFit/>
            </a:bodyPr>
            <a:lstStyle/>
            <a:p>
              <a:r>
                <a:rPr lang="en-US" altLang="zh-CN" sz="8000" dirty="0">
                  <a:solidFill>
                    <a:srgbClr val="381309"/>
                  </a:solidFill>
                </a:rPr>
                <a:t>PART   01</a:t>
              </a:r>
              <a:endParaRPr lang="en-US" altLang="zh-CN" sz="8000" dirty="0">
                <a:solidFill>
                  <a:srgbClr val="381309"/>
                </a:solidFill>
              </a:endParaRPr>
            </a:p>
          </p:txBody>
        </p:sp>
      </p:grpSp>
      <p:cxnSp>
        <p:nvCxnSpPr>
          <p:cNvPr id="11" name="直接连接符 10"/>
          <p:cNvCxnSpPr/>
          <p:nvPr/>
        </p:nvCxnSpPr>
        <p:spPr bwMode="auto">
          <a:xfrm>
            <a:off x="5982519" y="3107270"/>
            <a:ext cx="5256435" cy="0"/>
          </a:xfrm>
          <a:prstGeom prst="line">
            <a:avLst/>
          </a:prstGeom>
          <a:solidFill>
            <a:schemeClr val="accent1"/>
          </a:solidFill>
          <a:ln w="9525" cap="flat" cmpd="sng" algn="ctr">
            <a:solidFill>
              <a:srgbClr val="381309"/>
            </a:solidFill>
            <a:prstDash val="solid"/>
            <a:round/>
            <a:headEnd type="none" w="med" len="med"/>
            <a:tailEnd type="none" w="med" len="med"/>
          </a:ln>
        </p:spPr>
      </p:cxnSp>
      <p:cxnSp>
        <p:nvCxnSpPr>
          <p:cNvPr id="13" name="直接连接符 12"/>
          <p:cNvCxnSpPr/>
          <p:nvPr/>
        </p:nvCxnSpPr>
        <p:spPr bwMode="auto">
          <a:xfrm>
            <a:off x="5982519" y="1890610"/>
            <a:ext cx="5256435" cy="0"/>
          </a:xfrm>
          <a:prstGeom prst="line">
            <a:avLst/>
          </a:prstGeom>
          <a:solidFill>
            <a:schemeClr val="accent1"/>
          </a:solidFill>
          <a:ln w="9525" cap="flat" cmpd="sng" algn="ctr">
            <a:solidFill>
              <a:srgbClr val="381309"/>
            </a:solidFill>
            <a:prstDash val="solid"/>
            <a:round/>
            <a:headEnd type="none" w="med" len="med"/>
            <a:tailEnd type="none" w="med" len="med"/>
          </a:ln>
        </p:spPr>
      </p:cxnSp>
      <p:pic>
        <p:nvPicPr>
          <p:cNvPr id="4" name="图片 3" descr="26695914"/>
          <p:cNvPicPr>
            <a:picLocks noChangeAspect="1"/>
          </p:cNvPicPr>
          <p:nvPr/>
        </p:nvPicPr>
        <p:blipFill>
          <a:blip r:embed="rId3"/>
          <a:srcRect r="24945"/>
          <a:stretch>
            <a:fillRect/>
          </a:stretch>
        </p:blipFill>
        <p:spPr>
          <a:xfrm>
            <a:off x="732790" y="1603375"/>
            <a:ext cx="4615815" cy="3303270"/>
          </a:xfrm>
          <a:prstGeom prst="rect">
            <a:avLst/>
          </a:prstGeom>
        </p:spPr>
      </p:pic>
      <p:grpSp>
        <p:nvGrpSpPr>
          <p:cNvPr id="9" name="组合 8"/>
          <p:cNvGrpSpPr/>
          <p:nvPr/>
        </p:nvGrpSpPr>
        <p:grpSpPr>
          <a:xfrm>
            <a:off x="187325" y="-75108"/>
            <a:ext cx="11957933" cy="919480"/>
            <a:chOff x="187325" y="-75108"/>
            <a:chExt cx="11957933" cy="919480"/>
          </a:xfrm>
        </p:grpSpPr>
        <p:sp>
          <p:nvSpPr>
            <p:cNvPr id="10" name="文本框 9"/>
            <p:cNvSpPr txBox="1"/>
            <p:nvPr/>
          </p:nvSpPr>
          <p:spPr>
            <a:xfrm>
              <a:off x="728345" y="253827"/>
              <a:ext cx="3528000" cy="261610"/>
            </a:xfrm>
            <a:prstGeom prst="rect">
              <a:avLst/>
            </a:prstGeom>
            <a:noFill/>
          </p:spPr>
          <p:txBody>
            <a:bodyPr wrap="square" rtlCol="0">
              <a:spAutoFit/>
            </a:bodyPr>
            <a:lstStyle/>
            <a:p>
              <a:pPr algn="dist"/>
              <a:r>
                <a:rPr kumimoji="1" lang="zh-CN" altLang="en-US" sz="1100" dirty="0"/>
                <a:t>网络</a:t>
              </a:r>
              <a:r>
                <a:rPr kumimoji="1" lang="zh-CN" altLang="en-US" sz="1100" dirty="0">
                  <a:latin typeface="黑体" panose="02010609060101010101" charset="-122"/>
                  <a:ea typeface="黑体" panose="02010609060101010101" charset="-122"/>
                </a:rPr>
                <a:t>安全</a:t>
              </a:r>
              <a:r>
                <a:rPr kumimoji="1" lang="zh-CN" altLang="en-US" sz="1100" dirty="0"/>
                <a:t>为人民 网络安全靠人民</a:t>
              </a:r>
              <a:endParaRPr kumimoji="1" lang="zh-CN" altLang="en-US" sz="1100" dirty="0"/>
            </a:p>
          </p:txBody>
        </p:sp>
        <p:pic>
          <p:nvPicPr>
            <p:cNvPr id="15" name="图片 14" descr="调查活动logo"/>
            <p:cNvPicPr>
              <a:picLocks noChangeAspect="1"/>
            </p:cNvPicPr>
            <p:nvPr/>
          </p:nvPicPr>
          <p:blipFill>
            <a:blip r:embed="rId4"/>
            <a:stretch>
              <a:fillRect/>
            </a:stretch>
          </p:blipFill>
          <p:spPr>
            <a:xfrm>
              <a:off x="187325" y="162560"/>
              <a:ext cx="465455" cy="465455"/>
            </a:xfrm>
            <a:prstGeom prst="rect">
              <a:avLst/>
            </a:prstGeom>
          </p:spPr>
        </p:pic>
        <p:pic>
          <p:nvPicPr>
            <p:cNvPr id="16" name="图片 15" descr="发布周3"/>
            <p:cNvPicPr>
              <a:picLocks noChangeAspect="1"/>
            </p:cNvPicPr>
            <p:nvPr/>
          </p:nvPicPr>
          <p:blipFill>
            <a:blip r:embed="rId5"/>
            <a:srcRect l="30810" r="28271" b="17461"/>
            <a:stretch>
              <a:fillRect/>
            </a:stretch>
          </p:blipFill>
          <p:spPr>
            <a:xfrm>
              <a:off x="10773658" y="-63043"/>
              <a:ext cx="593725" cy="846455"/>
            </a:xfrm>
            <a:prstGeom prst="rect">
              <a:avLst/>
            </a:prstGeom>
          </p:spPr>
        </p:pic>
        <p:pic>
          <p:nvPicPr>
            <p:cNvPr id="17" name="图片 16" descr="发布周1"/>
            <p:cNvPicPr>
              <a:picLocks noChangeAspect="1"/>
            </p:cNvPicPr>
            <p:nvPr/>
          </p:nvPicPr>
          <p:blipFill>
            <a:blip r:embed="rId6"/>
            <a:srcRect l="28837" r="24397" b="16204"/>
            <a:stretch>
              <a:fillRect/>
            </a:stretch>
          </p:blipFill>
          <p:spPr>
            <a:xfrm>
              <a:off x="11442948" y="-75108"/>
              <a:ext cx="702310" cy="91948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4"/>
          <p:cNvSpPr/>
          <p:nvPr/>
        </p:nvSpPr>
        <p:spPr>
          <a:xfrm>
            <a:off x="465379" y="1758475"/>
            <a:ext cx="3086769" cy="4085953"/>
          </a:xfrm>
          <a:prstGeom prst="rect">
            <a:avLst/>
          </a:prstGeom>
          <a:ln>
            <a:solidFill>
              <a:srgbClr val="2D313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FFFFFF"/>
              </a:solidFill>
              <a:effectLst/>
              <a:uLnTx/>
              <a:uFillTx/>
              <a:latin typeface="思源黑体 Light" panose="020B0300000000000000" pitchFamily="34" charset="-122"/>
              <a:ea typeface="+mn-ea"/>
              <a:cs typeface="+mn-cs"/>
            </a:endParaRPr>
          </a:p>
        </p:txBody>
      </p:sp>
      <p:sp>
        <p:nvSpPr>
          <p:cNvPr id="3" name="矩形 2"/>
          <p:cNvSpPr/>
          <p:nvPr/>
        </p:nvSpPr>
        <p:spPr>
          <a:xfrm>
            <a:off x="465379" y="1260570"/>
            <a:ext cx="3086769" cy="507433"/>
          </a:xfrm>
          <a:prstGeom prst="rect">
            <a:avLst/>
          </a:prstGeom>
          <a:solidFill>
            <a:srgbClr val="664A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22" name="Rectangle 4"/>
          <p:cNvSpPr/>
          <p:nvPr/>
        </p:nvSpPr>
        <p:spPr>
          <a:xfrm>
            <a:off x="8154478" y="1255305"/>
            <a:ext cx="3461449" cy="4572943"/>
          </a:xfrm>
          <a:prstGeom prst="rect">
            <a:avLst/>
          </a:prstGeom>
          <a:ln>
            <a:solidFill>
              <a:srgbClr val="2D313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FFFFFF"/>
              </a:solidFill>
              <a:effectLst/>
              <a:uLnTx/>
              <a:uFillTx/>
              <a:latin typeface="思源黑体 Light" panose="020B0300000000000000" pitchFamily="34" charset="-122"/>
              <a:ea typeface="+mn-ea"/>
              <a:cs typeface="+mn-cs"/>
            </a:endParaRPr>
          </a:p>
        </p:txBody>
      </p:sp>
      <p:sp>
        <p:nvSpPr>
          <p:cNvPr id="13" name="Rectangle 12"/>
          <p:cNvSpPr/>
          <p:nvPr/>
        </p:nvSpPr>
        <p:spPr>
          <a:xfrm>
            <a:off x="8357391" y="2026476"/>
            <a:ext cx="3037440" cy="2536400"/>
          </a:xfrm>
          <a:prstGeom prst="rect">
            <a:avLst/>
          </a:prstGeom>
        </p:spPr>
        <p:txBody>
          <a:bodyPr wrap="square">
            <a:spAutoFit/>
          </a:bodyPr>
          <a:lstStyle/>
          <a:p>
            <a:pPr marL="171450" indent="-171450" algn="just">
              <a:lnSpc>
                <a:spcPct val="150000"/>
              </a:lnSpc>
              <a:buFont typeface="Wingdings" panose="05000000000000000000" pitchFamily="2" charset="2"/>
              <a:buChar char="ü"/>
              <a:defRPr/>
            </a:pPr>
            <a:r>
              <a:rPr lang="zh-CN" altLang="en-US" dirty="0">
                <a:solidFill>
                  <a:srgbClr val="381309"/>
                </a:solidFill>
                <a:latin typeface="+mn-ea"/>
                <a:cs typeface="+mn-ea"/>
              </a:rPr>
              <a:t>培养未成年人网络权益保护的自主意识和自控意识。</a:t>
            </a:r>
            <a:endParaRPr lang="zh-CN" altLang="en-US" dirty="0">
              <a:solidFill>
                <a:srgbClr val="381309"/>
              </a:solidFill>
              <a:latin typeface="+mn-ea"/>
              <a:cs typeface="+mn-ea"/>
            </a:endParaRPr>
          </a:p>
          <a:p>
            <a:pPr indent="0" algn="just">
              <a:lnSpc>
                <a:spcPct val="150000"/>
              </a:lnSpc>
              <a:buFont typeface="Wingdings" panose="05000000000000000000" pitchFamily="2" charset="2"/>
              <a:buNone/>
              <a:defRPr/>
            </a:pPr>
            <a:endParaRPr lang="zh-CN" altLang="en-US" dirty="0">
              <a:solidFill>
                <a:srgbClr val="381309"/>
              </a:solidFill>
              <a:latin typeface="+mn-ea"/>
              <a:cs typeface="+mn-ea"/>
            </a:endParaRPr>
          </a:p>
          <a:p>
            <a:pPr marL="171450" indent="-171450" algn="just">
              <a:lnSpc>
                <a:spcPct val="150000"/>
              </a:lnSpc>
              <a:buFont typeface="Wingdings" panose="05000000000000000000" pitchFamily="2" charset="2"/>
              <a:buChar char="ü"/>
              <a:defRPr/>
            </a:pPr>
            <a:r>
              <a:rPr lang="zh-CN" altLang="en-US" dirty="0">
                <a:solidFill>
                  <a:srgbClr val="381309"/>
                </a:solidFill>
                <a:latin typeface="+mn-ea"/>
                <a:cs typeface="+mn-ea"/>
                <a:sym typeface="+mn-ea"/>
              </a:rPr>
              <a:t>强化家庭责任，父母是引导未成年人健康上网的“第一责任人”。</a:t>
            </a:r>
            <a:endParaRPr lang="zh-CN" altLang="en-US" dirty="0">
              <a:solidFill>
                <a:srgbClr val="381309"/>
              </a:solidFill>
              <a:latin typeface="+mn-ea"/>
              <a:cs typeface="+mn-ea"/>
            </a:endParaRPr>
          </a:p>
        </p:txBody>
      </p:sp>
      <p:cxnSp>
        <p:nvCxnSpPr>
          <p:cNvPr id="21" name="直接箭头连接符 4"/>
          <p:cNvCxnSpPr/>
          <p:nvPr/>
        </p:nvCxnSpPr>
        <p:spPr>
          <a:xfrm flipV="1">
            <a:off x="0" y="6176996"/>
            <a:ext cx="2008763" cy="16183"/>
          </a:xfrm>
          <a:prstGeom prst="straightConnector1">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4" name="Rectangle 12"/>
          <p:cNvSpPr/>
          <p:nvPr/>
        </p:nvSpPr>
        <p:spPr>
          <a:xfrm>
            <a:off x="555167" y="2023572"/>
            <a:ext cx="2728392" cy="3230245"/>
          </a:xfrm>
          <a:prstGeom prst="rect">
            <a:avLst/>
          </a:prstGeom>
        </p:spPr>
        <p:txBody>
          <a:bodyPr wrap="square">
            <a:spAutoFit/>
          </a:bodyPr>
          <a:lstStyle/>
          <a:p>
            <a:pPr marL="171450" indent="-171450" algn="just">
              <a:lnSpc>
                <a:spcPct val="150000"/>
              </a:lnSpc>
              <a:buFont typeface="Wingdings" panose="05000000000000000000" pitchFamily="2" charset="2"/>
              <a:buChar char="ü"/>
              <a:defRPr/>
            </a:pPr>
            <a:r>
              <a:rPr lang="zh-CN" altLang="en-US" dirty="0">
                <a:solidFill>
                  <a:srgbClr val="381309"/>
                </a:solidFill>
                <a:latin typeface="+mn-ea"/>
                <a:cs typeface="+mn-ea"/>
              </a:rPr>
              <a:t>加强互联网企业自律自治，优化产品功能设计和内容质量。</a:t>
            </a:r>
            <a:endParaRPr lang="zh-CN" altLang="en-US" dirty="0">
              <a:solidFill>
                <a:srgbClr val="381309"/>
              </a:solidFill>
              <a:latin typeface="+mn-ea"/>
              <a:cs typeface="+mn-ea"/>
            </a:endParaRPr>
          </a:p>
          <a:p>
            <a:pPr indent="0" algn="just">
              <a:lnSpc>
                <a:spcPct val="150000"/>
              </a:lnSpc>
              <a:buFont typeface="Wingdings" panose="05000000000000000000" pitchFamily="2" charset="2"/>
              <a:buNone/>
              <a:defRPr/>
            </a:pPr>
            <a:endParaRPr lang="zh-CN" altLang="en-US" dirty="0">
              <a:solidFill>
                <a:srgbClr val="381309"/>
              </a:solidFill>
              <a:latin typeface="+mn-ea"/>
              <a:cs typeface="+mn-ea"/>
            </a:endParaRPr>
          </a:p>
          <a:p>
            <a:pPr marL="171450" indent="-171450" algn="just">
              <a:lnSpc>
                <a:spcPct val="150000"/>
              </a:lnSpc>
              <a:buFont typeface="Wingdings" panose="05000000000000000000" pitchFamily="2" charset="2"/>
              <a:buChar char="ü"/>
              <a:defRPr/>
            </a:pPr>
            <a:r>
              <a:rPr lang="zh-CN" altLang="en-US" dirty="0">
                <a:solidFill>
                  <a:srgbClr val="381309"/>
                </a:solidFill>
                <a:latin typeface="+mn-ea"/>
                <a:cs typeface="+mn-ea"/>
              </a:rPr>
              <a:t>因地制宜，多主体协同开展网络素养教育。</a:t>
            </a:r>
            <a:endParaRPr lang="zh-CN" altLang="en-US" dirty="0">
              <a:solidFill>
                <a:srgbClr val="381309"/>
              </a:solidFill>
              <a:latin typeface="+mn-ea"/>
              <a:cs typeface="+mn-ea"/>
            </a:endParaRPr>
          </a:p>
          <a:p>
            <a:pPr indent="0" algn="just">
              <a:lnSpc>
                <a:spcPct val="150000"/>
              </a:lnSpc>
              <a:buFont typeface="Wingdings" panose="05000000000000000000" pitchFamily="2" charset="2"/>
              <a:buNone/>
              <a:defRPr/>
            </a:pPr>
            <a:endParaRPr lang="zh-CN" altLang="en-US" sz="1400" dirty="0">
              <a:solidFill>
                <a:srgbClr val="381309"/>
              </a:solidFill>
              <a:latin typeface="+mn-ea"/>
              <a:cs typeface="+mn-ea"/>
            </a:endParaRPr>
          </a:p>
          <a:p>
            <a:pPr marL="171450" indent="-171450" algn="just">
              <a:lnSpc>
                <a:spcPct val="150000"/>
              </a:lnSpc>
              <a:buFont typeface="Wingdings" panose="05000000000000000000" pitchFamily="2" charset="2"/>
              <a:buChar char="ü"/>
              <a:defRPr/>
            </a:pPr>
            <a:endParaRPr lang="zh-CN" altLang="en-US" sz="1400" dirty="0">
              <a:solidFill>
                <a:srgbClr val="381309"/>
              </a:solidFill>
              <a:latin typeface="+mn-ea"/>
              <a:cs typeface="+mn-ea"/>
            </a:endParaRPr>
          </a:p>
        </p:txBody>
      </p:sp>
      <p:cxnSp>
        <p:nvCxnSpPr>
          <p:cNvPr id="27" name="直接箭头连接符 4"/>
          <p:cNvCxnSpPr>
            <a:endCxn id="23" idx="2"/>
          </p:cNvCxnSpPr>
          <p:nvPr/>
        </p:nvCxnSpPr>
        <p:spPr>
          <a:xfrm flipV="1">
            <a:off x="2008764" y="5844428"/>
            <a:ext cx="0" cy="348751"/>
          </a:xfrm>
          <a:prstGeom prst="straightConnector1">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直接箭头连接符 4"/>
          <p:cNvCxnSpPr/>
          <p:nvPr/>
        </p:nvCxnSpPr>
        <p:spPr>
          <a:xfrm>
            <a:off x="9877413" y="6176996"/>
            <a:ext cx="2314587" cy="0"/>
          </a:xfrm>
          <a:prstGeom prst="straightConnector1">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直接箭头连接符 4"/>
          <p:cNvCxnSpPr/>
          <p:nvPr/>
        </p:nvCxnSpPr>
        <p:spPr>
          <a:xfrm flipV="1">
            <a:off x="9877413" y="5856818"/>
            <a:ext cx="0" cy="320178"/>
          </a:xfrm>
          <a:prstGeom prst="straightConnector1">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8154477" y="1251042"/>
            <a:ext cx="3461449" cy="507433"/>
          </a:xfrm>
          <a:prstGeom prst="rect">
            <a:avLst/>
          </a:prstGeom>
          <a:solidFill>
            <a:srgbClr val="664A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pic>
        <p:nvPicPr>
          <p:cNvPr id="31" name="图片 30" descr="photo-1584697964190-7383cbee8277"/>
          <p:cNvPicPr>
            <a:picLocks noChangeAspect="1"/>
          </p:cNvPicPr>
          <p:nvPr/>
        </p:nvPicPr>
        <p:blipFill>
          <a:blip r:embed="rId1"/>
          <a:srcRect t="5357" b="4629"/>
          <a:stretch>
            <a:fillRect/>
          </a:stretch>
        </p:blipFill>
        <p:spPr>
          <a:xfrm>
            <a:off x="4226633" y="1260570"/>
            <a:ext cx="3279147" cy="4567678"/>
          </a:xfrm>
          <a:prstGeom prst="rect">
            <a:avLst/>
          </a:prstGeom>
        </p:spPr>
      </p:pic>
      <p:grpSp>
        <p:nvGrpSpPr>
          <p:cNvPr id="33" name="组合 32"/>
          <p:cNvGrpSpPr/>
          <p:nvPr/>
        </p:nvGrpSpPr>
        <p:grpSpPr>
          <a:xfrm>
            <a:off x="2539087" y="594166"/>
            <a:ext cx="7517130" cy="584835"/>
            <a:chOff x="6892" y="484"/>
            <a:chExt cx="11838" cy="921"/>
          </a:xfrm>
        </p:grpSpPr>
        <p:sp>
          <p:nvSpPr>
            <p:cNvPr id="34" name="矩形 33"/>
            <p:cNvSpPr/>
            <p:nvPr/>
          </p:nvSpPr>
          <p:spPr>
            <a:xfrm>
              <a:off x="8427" y="484"/>
              <a:ext cx="8046" cy="921"/>
            </a:xfrm>
            <a:prstGeom prst="rect">
              <a:avLst/>
            </a:prstGeom>
          </p:spPr>
          <p:txBody>
            <a:bodyPr wrap="none">
              <a:spAutoFit/>
            </a:bodyPr>
            <a:lstStyle/>
            <a:p>
              <a:pPr>
                <a:defRPr/>
              </a:pPr>
              <a:r>
                <a:rPr lang="zh-CN" altLang="en-US" sz="3200" dirty="0">
                  <a:solidFill>
                    <a:srgbClr val="381309"/>
                  </a:solidFill>
                  <a:latin typeface="+mn-ea"/>
                </a:rPr>
                <a:t>未成年人网络权益保护倡议</a:t>
              </a:r>
              <a:endParaRPr lang="zh-CN" altLang="en-US" sz="3200" dirty="0">
                <a:solidFill>
                  <a:srgbClr val="381309"/>
                </a:solidFill>
                <a:latin typeface="+mn-ea"/>
              </a:endParaRPr>
            </a:p>
          </p:txBody>
        </p:sp>
        <p:grpSp>
          <p:nvGrpSpPr>
            <p:cNvPr id="35" name="组合 34"/>
            <p:cNvGrpSpPr/>
            <p:nvPr/>
          </p:nvGrpSpPr>
          <p:grpSpPr>
            <a:xfrm>
              <a:off x="6892" y="782"/>
              <a:ext cx="800" cy="417"/>
              <a:chOff x="6947" y="1121"/>
              <a:chExt cx="800" cy="417"/>
            </a:xfrm>
          </p:grpSpPr>
          <p:sp>
            <p:nvSpPr>
              <p:cNvPr id="47" name="燕尾形 46"/>
              <p:cNvSpPr/>
              <p:nvPr/>
            </p:nvSpPr>
            <p:spPr>
              <a:xfrm>
                <a:off x="7361" y="1121"/>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燕尾形 47"/>
              <p:cNvSpPr/>
              <p:nvPr/>
            </p:nvSpPr>
            <p:spPr>
              <a:xfrm>
                <a:off x="6947" y="1130"/>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7" name="组合 36"/>
            <p:cNvGrpSpPr/>
            <p:nvPr/>
          </p:nvGrpSpPr>
          <p:grpSpPr>
            <a:xfrm flipH="1">
              <a:off x="17984" y="782"/>
              <a:ext cx="746" cy="409"/>
              <a:chOff x="1316" y="1121"/>
              <a:chExt cx="746" cy="409"/>
            </a:xfrm>
          </p:grpSpPr>
          <p:sp>
            <p:nvSpPr>
              <p:cNvPr id="43" name="燕尾形 42"/>
              <p:cNvSpPr/>
              <p:nvPr/>
            </p:nvSpPr>
            <p:spPr>
              <a:xfrm>
                <a:off x="1316" y="1121"/>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燕尾形 45"/>
              <p:cNvSpPr/>
              <p:nvPr/>
            </p:nvSpPr>
            <p:spPr>
              <a:xfrm>
                <a:off x="1676" y="1121"/>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5" name="组合 24"/>
          <p:cNvGrpSpPr/>
          <p:nvPr/>
        </p:nvGrpSpPr>
        <p:grpSpPr>
          <a:xfrm>
            <a:off x="187325" y="-75108"/>
            <a:ext cx="11957933" cy="919480"/>
            <a:chOff x="187325" y="-75108"/>
            <a:chExt cx="11957933" cy="919480"/>
          </a:xfrm>
        </p:grpSpPr>
        <p:sp>
          <p:nvSpPr>
            <p:cNvPr id="26" name="文本框 25"/>
            <p:cNvSpPr txBox="1"/>
            <p:nvPr/>
          </p:nvSpPr>
          <p:spPr>
            <a:xfrm>
              <a:off x="728345" y="253827"/>
              <a:ext cx="3528000" cy="261610"/>
            </a:xfrm>
            <a:prstGeom prst="rect">
              <a:avLst/>
            </a:prstGeom>
            <a:noFill/>
          </p:spPr>
          <p:txBody>
            <a:bodyPr wrap="square" rtlCol="0">
              <a:spAutoFit/>
            </a:bodyPr>
            <a:lstStyle/>
            <a:p>
              <a:pPr algn="dist"/>
              <a:r>
                <a:rPr kumimoji="1" lang="zh-CN" altLang="en-US" sz="1100" dirty="0"/>
                <a:t>网络</a:t>
              </a:r>
              <a:r>
                <a:rPr kumimoji="1" lang="zh-CN" altLang="en-US" sz="1100" dirty="0">
                  <a:latin typeface="黑体" panose="02010609060101010101" charset="-122"/>
                  <a:ea typeface="黑体" panose="02010609060101010101" charset="-122"/>
                </a:rPr>
                <a:t>安全</a:t>
              </a:r>
              <a:r>
                <a:rPr kumimoji="1" lang="zh-CN" altLang="en-US" sz="1100" dirty="0"/>
                <a:t>为人民 网络安全靠人民</a:t>
              </a:r>
              <a:endParaRPr kumimoji="1" lang="zh-CN" altLang="en-US" sz="1100" dirty="0"/>
            </a:p>
          </p:txBody>
        </p:sp>
        <p:pic>
          <p:nvPicPr>
            <p:cNvPr id="30" name="图片 29" descr="调查活动logo"/>
            <p:cNvPicPr>
              <a:picLocks noChangeAspect="1"/>
            </p:cNvPicPr>
            <p:nvPr/>
          </p:nvPicPr>
          <p:blipFill>
            <a:blip r:embed="rId2"/>
            <a:stretch>
              <a:fillRect/>
            </a:stretch>
          </p:blipFill>
          <p:spPr>
            <a:xfrm>
              <a:off x="187325" y="162560"/>
              <a:ext cx="465455" cy="465455"/>
            </a:xfrm>
            <a:prstGeom prst="rect">
              <a:avLst/>
            </a:prstGeom>
          </p:spPr>
        </p:pic>
        <p:pic>
          <p:nvPicPr>
            <p:cNvPr id="32" name="图片 31" descr="发布周3"/>
            <p:cNvPicPr>
              <a:picLocks noChangeAspect="1"/>
            </p:cNvPicPr>
            <p:nvPr/>
          </p:nvPicPr>
          <p:blipFill>
            <a:blip r:embed="rId3"/>
            <a:srcRect l="30810" r="28271" b="17461"/>
            <a:stretch>
              <a:fillRect/>
            </a:stretch>
          </p:blipFill>
          <p:spPr>
            <a:xfrm>
              <a:off x="10773658" y="-63043"/>
              <a:ext cx="593725" cy="846455"/>
            </a:xfrm>
            <a:prstGeom prst="rect">
              <a:avLst/>
            </a:prstGeom>
          </p:spPr>
        </p:pic>
        <p:pic>
          <p:nvPicPr>
            <p:cNvPr id="36" name="图片 35" descr="发布周1"/>
            <p:cNvPicPr>
              <a:picLocks noChangeAspect="1"/>
            </p:cNvPicPr>
            <p:nvPr/>
          </p:nvPicPr>
          <p:blipFill>
            <a:blip r:embed="rId4"/>
            <a:srcRect l="28837" r="24397" b="16204"/>
            <a:stretch>
              <a:fillRect/>
            </a:stretch>
          </p:blipFill>
          <p:spPr>
            <a:xfrm>
              <a:off x="11442948" y="-75108"/>
              <a:ext cx="702310" cy="91948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2"/>
          <p:cNvSpPr/>
          <p:nvPr/>
        </p:nvSpPr>
        <p:spPr>
          <a:xfrm>
            <a:off x="1433999" y="1701000"/>
            <a:ext cx="9324000" cy="3731214"/>
          </a:xfrm>
          <a:prstGeom prst="rect">
            <a:avLst/>
          </a:prstGeom>
        </p:spPr>
        <p:txBody>
          <a:bodyPr wrap="square">
            <a:spAutoFit/>
          </a:bodyPr>
          <a:lstStyle/>
          <a:p>
            <a:pPr indent="457200" algn="just">
              <a:lnSpc>
                <a:spcPct val="150000"/>
              </a:lnSpc>
              <a:buFont typeface="Wingdings" panose="05000000000000000000" pitchFamily="2" charset="2"/>
              <a:buNone/>
              <a:defRPr/>
            </a:pPr>
            <a:r>
              <a:rPr lang="zh-CN" altLang="en-US" sz="2000" dirty="0">
                <a:solidFill>
                  <a:srgbClr val="371209"/>
                </a:solidFill>
                <a:latin typeface="微软雅黑" panose="020B0503020204020204" charset="-122"/>
                <a:ea typeface="微软雅黑" panose="020B0503020204020204" charset="-122"/>
                <a:cs typeface="+mn-ea"/>
              </a:rPr>
              <a:t>调查显示，当前公众对我国未成年人网络权益保护工作整体满意，尤其是对于新实施的</a:t>
            </a:r>
            <a:r>
              <a:rPr lang="en-US" altLang="zh-CN" sz="2000" dirty="0">
                <a:solidFill>
                  <a:srgbClr val="371209"/>
                </a:solidFill>
                <a:latin typeface="微软雅黑" panose="020B0503020204020204" charset="-122"/>
                <a:ea typeface="微软雅黑" panose="020B0503020204020204" charset="-122"/>
                <a:cs typeface="+mn-ea"/>
              </a:rPr>
              <a:t>《</a:t>
            </a:r>
            <a:r>
              <a:rPr lang="zh-CN" altLang="en-US" sz="2000" dirty="0">
                <a:solidFill>
                  <a:srgbClr val="371209"/>
                </a:solidFill>
                <a:latin typeface="微软雅黑" panose="020B0503020204020204" charset="-122"/>
                <a:ea typeface="微软雅黑" panose="020B0503020204020204" charset="-122"/>
                <a:cs typeface="+mn-ea"/>
              </a:rPr>
              <a:t>未成年人保护法</a:t>
            </a:r>
            <a:r>
              <a:rPr lang="en-US" altLang="zh-CN" sz="2000" dirty="0">
                <a:solidFill>
                  <a:srgbClr val="371209"/>
                </a:solidFill>
                <a:latin typeface="微软雅黑" panose="020B0503020204020204" charset="-122"/>
                <a:ea typeface="微软雅黑" panose="020B0503020204020204" charset="-122"/>
                <a:cs typeface="+mn-ea"/>
              </a:rPr>
              <a:t>》</a:t>
            </a:r>
            <a:r>
              <a:rPr lang="zh-CN" altLang="en-US" sz="2000" dirty="0">
                <a:solidFill>
                  <a:srgbClr val="371209"/>
                </a:solidFill>
                <a:latin typeface="微软雅黑" panose="020B0503020204020204" charset="-122"/>
                <a:ea typeface="微软雅黑" panose="020B0503020204020204" charset="-122"/>
                <a:cs typeface="+mn-ea"/>
              </a:rPr>
              <a:t>和未成年人上网软件、防沉迷模式等技术性保护手段表示支持和认可。但与此同时，公众尤其是家长对网络沉迷、不良信息和不良“饭圈”文化等问题仍旧较为忧虑。</a:t>
            </a:r>
            <a:endParaRPr lang="en-US" altLang="zh-CN" sz="2000" dirty="0">
              <a:solidFill>
                <a:srgbClr val="371209"/>
              </a:solidFill>
              <a:latin typeface="微软雅黑" panose="020B0503020204020204" charset="-122"/>
              <a:ea typeface="微软雅黑" panose="020B0503020204020204" charset="-122"/>
              <a:cs typeface="+mn-ea"/>
            </a:endParaRPr>
          </a:p>
          <a:p>
            <a:pPr indent="457200" algn="just">
              <a:lnSpc>
                <a:spcPct val="150000"/>
              </a:lnSpc>
              <a:buFont typeface="Wingdings" panose="05000000000000000000" pitchFamily="2" charset="2"/>
              <a:buNone/>
              <a:defRPr/>
            </a:pPr>
            <a:endParaRPr lang="en-US" altLang="zh-CN" sz="2000" dirty="0">
              <a:solidFill>
                <a:srgbClr val="371209"/>
              </a:solidFill>
              <a:latin typeface="微软雅黑" panose="020B0503020204020204" charset="-122"/>
              <a:ea typeface="微软雅黑" panose="020B0503020204020204" charset="-122"/>
              <a:cs typeface="+mn-ea"/>
            </a:endParaRPr>
          </a:p>
          <a:p>
            <a:pPr indent="457200" algn="just">
              <a:lnSpc>
                <a:spcPct val="150000"/>
              </a:lnSpc>
              <a:buFont typeface="Wingdings" panose="05000000000000000000" pitchFamily="2" charset="2"/>
              <a:buNone/>
              <a:defRPr/>
            </a:pPr>
            <a:r>
              <a:rPr lang="zh-CN" altLang="en-US" sz="2000" dirty="0">
                <a:solidFill>
                  <a:srgbClr val="371209"/>
                </a:solidFill>
                <a:latin typeface="微软雅黑" panose="020B0503020204020204" charset="-122"/>
                <a:ea typeface="微软雅黑" panose="020B0503020204020204" charset="-122"/>
                <a:cs typeface="+mn-ea"/>
              </a:rPr>
              <a:t>未来，我们期待能够进一步优化技术性保护手段的同时加强未成年人网络素养教育，深化综合开展网络治理，为未成年人创造清朗和谐的上网环境，使“网络原住民”一代能够在网络中健康成长，切实保护未成年人网络权益。</a:t>
            </a:r>
            <a:endParaRPr lang="zh-CN" altLang="en-US" sz="2000" dirty="0">
              <a:solidFill>
                <a:srgbClr val="371209"/>
              </a:solidFill>
              <a:latin typeface="微软雅黑" panose="020B0503020204020204" charset="-122"/>
              <a:ea typeface="微软雅黑" panose="020B0503020204020204" charset="-122"/>
              <a:cs typeface="+mn-ea"/>
            </a:endParaRPr>
          </a:p>
        </p:txBody>
      </p:sp>
      <p:grpSp>
        <p:nvGrpSpPr>
          <p:cNvPr id="26" name="组合 25"/>
          <p:cNvGrpSpPr/>
          <p:nvPr/>
        </p:nvGrpSpPr>
        <p:grpSpPr>
          <a:xfrm>
            <a:off x="4125276" y="500825"/>
            <a:ext cx="3941445" cy="584835"/>
            <a:chOff x="6892" y="484"/>
            <a:chExt cx="6207" cy="921"/>
          </a:xfrm>
        </p:grpSpPr>
        <p:sp>
          <p:nvSpPr>
            <p:cNvPr id="29" name="矩形 28"/>
            <p:cNvSpPr/>
            <p:nvPr/>
          </p:nvSpPr>
          <p:spPr>
            <a:xfrm>
              <a:off x="9139" y="484"/>
              <a:ext cx="1745" cy="921"/>
            </a:xfrm>
            <a:prstGeom prst="rect">
              <a:avLst/>
            </a:prstGeom>
          </p:spPr>
          <p:txBody>
            <a:bodyPr wrap="none">
              <a:spAutoFit/>
            </a:bodyPr>
            <a:lstStyle/>
            <a:p>
              <a:pPr algn="ctr"/>
              <a:r>
                <a:rPr lang="zh-CN" altLang="en-US" sz="3200" dirty="0">
                  <a:solidFill>
                    <a:srgbClr val="381309"/>
                  </a:solidFill>
                  <a:ea typeface="微软雅黑" panose="020B0503020204020204" charset="-122"/>
                  <a:sym typeface="+mn-ea"/>
                </a:rPr>
                <a:t>结 语</a:t>
              </a:r>
              <a:endParaRPr lang="zh-CN" altLang="en-US" sz="3200" spc="300" dirty="0">
                <a:solidFill>
                  <a:srgbClr val="381309"/>
                </a:solidFill>
                <a:latin typeface="Century Gothic" panose="020B0502020202020204" pitchFamily="34" charset="0"/>
                <a:ea typeface="微软雅黑" panose="020B0503020204020204" charset="-122"/>
                <a:sym typeface="Century Gothic" panose="020B0502020202020204" pitchFamily="34" charset="0"/>
              </a:endParaRPr>
            </a:p>
          </p:txBody>
        </p:sp>
        <p:grpSp>
          <p:nvGrpSpPr>
            <p:cNvPr id="30" name="组合 29"/>
            <p:cNvGrpSpPr/>
            <p:nvPr/>
          </p:nvGrpSpPr>
          <p:grpSpPr>
            <a:xfrm>
              <a:off x="6892" y="782"/>
              <a:ext cx="800" cy="417"/>
              <a:chOff x="6947" y="1121"/>
              <a:chExt cx="800" cy="417"/>
            </a:xfrm>
          </p:grpSpPr>
          <p:sp>
            <p:nvSpPr>
              <p:cNvPr id="39" name="燕尾形 38"/>
              <p:cNvSpPr/>
              <p:nvPr/>
            </p:nvSpPr>
            <p:spPr>
              <a:xfrm>
                <a:off x="7361" y="1121"/>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燕尾形 39"/>
              <p:cNvSpPr/>
              <p:nvPr/>
            </p:nvSpPr>
            <p:spPr>
              <a:xfrm>
                <a:off x="6947" y="1130"/>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p:cNvGrpSpPr/>
            <p:nvPr/>
          </p:nvGrpSpPr>
          <p:grpSpPr>
            <a:xfrm flipH="1">
              <a:off x="12299" y="782"/>
              <a:ext cx="800" cy="417"/>
              <a:chOff x="6947" y="1121"/>
              <a:chExt cx="800" cy="417"/>
            </a:xfrm>
          </p:grpSpPr>
          <p:sp>
            <p:nvSpPr>
              <p:cNvPr id="36" name="燕尾形 35"/>
              <p:cNvSpPr/>
              <p:nvPr/>
            </p:nvSpPr>
            <p:spPr>
              <a:xfrm>
                <a:off x="7361" y="1121"/>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燕尾形 37"/>
              <p:cNvSpPr/>
              <p:nvPr/>
            </p:nvSpPr>
            <p:spPr>
              <a:xfrm>
                <a:off x="6947" y="1130"/>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16" name="图片 15" descr="f4b1c320bb7adbe4890e4dd8520159da"/>
          <p:cNvPicPr>
            <a:picLocks noChangeAspect="1"/>
          </p:cNvPicPr>
          <p:nvPr/>
        </p:nvPicPr>
        <p:blipFill>
          <a:blip r:embed="rId1"/>
          <a:srcRect l="5737" t="8070" r="9856" b="6354"/>
          <a:stretch>
            <a:fillRect/>
          </a:stretch>
        </p:blipFill>
        <p:spPr>
          <a:xfrm rot="16200000">
            <a:off x="3396224" y="-2007192"/>
            <a:ext cx="5545570" cy="11517983"/>
          </a:xfrm>
          <a:prstGeom prst="rect">
            <a:avLst/>
          </a:prstGeom>
        </p:spPr>
      </p:pic>
      <p:grpSp>
        <p:nvGrpSpPr>
          <p:cNvPr id="12" name="组合 11"/>
          <p:cNvGrpSpPr/>
          <p:nvPr/>
        </p:nvGrpSpPr>
        <p:grpSpPr>
          <a:xfrm>
            <a:off x="187325" y="-75108"/>
            <a:ext cx="11957933" cy="919480"/>
            <a:chOff x="187325" y="-75108"/>
            <a:chExt cx="11957933" cy="919480"/>
          </a:xfrm>
        </p:grpSpPr>
        <p:sp>
          <p:nvSpPr>
            <p:cNvPr id="13" name="文本框 12"/>
            <p:cNvSpPr txBox="1"/>
            <p:nvPr/>
          </p:nvSpPr>
          <p:spPr>
            <a:xfrm>
              <a:off x="728345" y="253827"/>
              <a:ext cx="3528000" cy="261610"/>
            </a:xfrm>
            <a:prstGeom prst="rect">
              <a:avLst/>
            </a:prstGeom>
            <a:noFill/>
          </p:spPr>
          <p:txBody>
            <a:bodyPr wrap="square" rtlCol="0">
              <a:spAutoFit/>
            </a:bodyPr>
            <a:lstStyle/>
            <a:p>
              <a:pPr algn="dist"/>
              <a:r>
                <a:rPr kumimoji="1" lang="zh-CN" altLang="en-US" sz="1100" dirty="0"/>
                <a:t>网络</a:t>
              </a:r>
              <a:r>
                <a:rPr kumimoji="1" lang="zh-CN" altLang="en-US" sz="1100" dirty="0">
                  <a:latin typeface="黑体" panose="02010609060101010101" charset="-122"/>
                  <a:ea typeface="黑体" panose="02010609060101010101" charset="-122"/>
                </a:rPr>
                <a:t>安全</a:t>
              </a:r>
              <a:r>
                <a:rPr kumimoji="1" lang="zh-CN" altLang="en-US" sz="1100" dirty="0"/>
                <a:t>为人民 网络安全靠人民</a:t>
              </a:r>
              <a:endParaRPr kumimoji="1" lang="zh-CN" altLang="en-US" sz="1100" dirty="0"/>
            </a:p>
          </p:txBody>
        </p:sp>
        <p:pic>
          <p:nvPicPr>
            <p:cNvPr id="15" name="图片 14" descr="调查活动logo"/>
            <p:cNvPicPr>
              <a:picLocks noChangeAspect="1"/>
            </p:cNvPicPr>
            <p:nvPr/>
          </p:nvPicPr>
          <p:blipFill>
            <a:blip r:embed="rId2"/>
            <a:stretch>
              <a:fillRect/>
            </a:stretch>
          </p:blipFill>
          <p:spPr>
            <a:xfrm>
              <a:off x="187325" y="162560"/>
              <a:ext cx="465455" cy="465455"/>
            </a:xfrm>
            <a:prstGeom prst="rect">
              <a:avLst/>
            </a:prstGeom>
          </p:spPr>
        </p:pic>
        <p:pic>
          <p:nvPicPr>
            <p:cNvPr id="17" name="图片 16" descr="发布周3"/>
            <p:cNvPicPr>
              <a:picLocks noChangeAspect="1"/>
            </p:cNvPicPr>
            <p:nvPr/>
          </p:nvPicPr>
          <p:blipFill>
            <a:blip r:embed="rId3"/>
            <a:srcRect l="30810" r="28271" b="17461"/>
            <a:stretch>
              <a:fillRect/>
            </a:stretch>
          </p:blipFill>
          <p:spPr>
            <a:xfrm>
              <a:off x="10773658" y="-63043"/>
              <a:ext cx="593725" cy="846455"/>
            </a:xfrm>
            <a:prstGeom prst="rect">
              <a:avLst/>
            </a:prstGeom>
          </p:spPr>
        </p:pic>
        <p:pic>
          <p:nvPicPr>
            <p:cNvPr id="18" name="图片 17" descr="发布周1"/>
            <p:cNvPicPr>
              <a:picLocks noChangeAspect="1"/>
            </p:cNvPicPr>
            <p:nvPr/>
          </p:nvPicPr>
          <p:blipFill>
            <a:blip r:embed="rId4"/>
            <a:srcRect l="28837" r="24397" b="16204"/>
            <a:stretch>
              <a:fillRect/>
            </a:stretch>
          </p:blipFill>
          <p:spPr>
            <a:xfrm>
              <a:off x="11442948" y="-75108"/>
              <a:ext cx="702310" cy="91948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f4b1c320bb7adbe4890e4dd8520159da"/>
          <p:cNvPicPr>
            <a:picLocks noChangeAspect="1"/>
          </p:cNvPicPr>
          <p:nvPr/>
        </p:nvPicPr>
        <p:blipFill>
          <a:blip r:embed="rId1"/>
          <a:srcRect l="5737" t="8070" r="9856" b="6354"/>
          <a:stretch>
            <a:fillRect/>
          </a:stretch>
        </p:blipFill>
        <p:spPr>
          <a:xfrm rot="16200000">
            <a:off x="2703308" y="-810307"/>
            <a:ext cx="4789170" cy="8947785"/>
          </a:xfrm>
          <a:prstGeom prst="rect">
            <a:avLst/>
          </a:prstGeom>
        </p:spPr>
      </p:pic>
      <p:sp>
        <p:nvSpPr>
          <p:cNvPr id="31" name="矩形 30"/>
          <p:cNvSpPr/>
          <p:nvPr/>
        </p:nvSpPr>
        <p:spPr>
          <a:xfrm>
            <a:off x="9768000" y="1767006"/>
            <a:ext cx="1107996" cy="3323987"/>
          </a:xfrm>
          <a:prstGeom prst="rect">
            <a:avLst/>
          </a:prstGeom>
        </p:spPr>
        <p:txBody>
          <a:bodyPr vert="eaVert" wrap="none">
            <a:spAutoFit/>
          </a:bodyPr>
          <a:lstStyle/>
          <a:p>
            <a:r>
              <a:rPr lang="zh-CN" altLang="en-US" sz="6000" spc="300" dirty="0">
                <a:solidFill>
                  <a:srgbClr val="381309"/>
                </a:solidFill>
                <a:latin typeface="腾祥金砖黑简" panose="01010104010101010101" pitchFamily="2" charset="-122"/>
                <a:ea typeface="腾祥金砖黑简" panose="01010104010101010101" pitchFamily="2" charset="-122"/>
                <a:sym typeface="Century Gothic" panose="020B0502020202020204" pitchFamily="34" charset="0"/>
              </a:rPr>
              <a:t>谢谢聆听</a:t>
            </a:r>
            <a:endParaRPr lang="zh-CN" altLang="en-US" sz="6000" spc="300" dirty="0">
              <a:solidFill>
                <a:srgbClr val="381309"/>
              </a:solidFill>
              <a:latin typeface="腾祥金砖黑简" panose="01010104010101010101" pitchFamily="2" charset="-122"/>
              <a:ea typeface="腾祥金砖黑简" panose="01010104010101010101" pitchFamily="2" charset="-122"/>
              <a:sym typeface="Century Gothic" panose="020B0502020202020204" pitchFamily="34" charset="0"/>
            </a:endParaRPr>
          </a:p>
        </p:txBody>
      </p:sp>
      <p:sp>
        <p:nvSpPr>
          <p:cNvPr id="24" name="矩形 23"/>
          <p:cNvSpPr/>
          <p:nvPr/>
        </p:nvSpPr>
        <p:spPr>
          <a:xfrm>
            <a:off x="1056000" y="1629000"/>
            <a:ext cx="7886700" cy="3898900"/>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187325" y="-75108"/>
            <a:ext cx="11957933" cy="919480"/>
            <a:chOff x="187325" y="-75108"/>
            <a:chExt cx="11957933" cy="919480"/>
          </a:xfrm>
        </p:grpSpPr>
        <p:sp>
          <p:nvSpPr>
            <p:cNvPr id="6" name="文本框 5"/>
            <p:cNvSpPr txBox="1"/>
            <p:nvPr/>
          </p:nvSpPr>
          <p:spPr>
            <a:xfrm>
              <a:off x="728345" y="253827"/>
              <a:ext cx="3528000" cy="261610"/>
            </a:xfrm>
            <a:prstGeom prst="rect">
              <a:avLst/>
            </a:prstGeom>
            <a:noFill/>
          </p:spPr>
          <p:txBody>
            <a:bodyPr wrap="square" rtlCol="0">
              <a:spAutoFit/>
            </a:bodyPr>
            <a:lstStyle/>
            <a:p>
              <a:pPr algn="dist"/>
              <a:r>
                <a:rPr kumimoji="1" lang="zh-CN" altLang="en-US" sz="1100" dirty="0"/>
                <a:t>网络</a:t>
              </a:r>
              <a:r>
                <a:rPr kumimoji="1" lang="zh-CN" altLang="en-US" sz="1100" dirty="0">
                  <a:latin typeface="黑体" panose="02010609060101010101" charset="-122"/>
                  <a:ea typeface="黑体" panose="02010609060101010101" charset="-122"/>
                </a:rPr>
                <a:t>安全</a:t>
              </a:r>
              <a:r>
                <a:rPr kumimoji="1" lang="zh-CN" altLang="en-US" sz="1100" dirty="0"/>
                <a:t>为人民 网络安全靠人民</a:t>
              </a:r>
              <a:endParaRPr kumimoji="1" lang="zh-CN" altLang="en-US" sz="1100" dirty="0"/>
            </a:p>
          </p:txBody>
        </p:sp>
        <p:pic>
          <p:nvPicPr>
            <p:cNvPr id="8" name="图片 7" descr="调查活动logo"/>
            <p:cNvPicPr>
              <a:picLocks noChangeAspect="1"/>
            </p:cNvPicPr>
            <p:nvPr/>
          </p:nvPicPr>
          <p:blipFill>
            <a:blip r:embed="rId3"/>
            <a:stretch>
              <a:fillRect/>
            </a:stretch>
          </p:blipFill>
          <p:spPr>
            <a:xfrm>
              <a:off x="187325" y="162560"/>
              <a:ext cx="465455" cy="465455"/>
            </a:xfrm>
            <a:prstGeom prst="rect">
              <a:avLst/>
            </a:prstGeom>
          </p:spPr>
        </p:pic>
        <p:pic>
          <p:nvPicPr>
            <p:cNvPr id="9" name="图片 8" descr="发布周3"/>
            <p:cNvPicPr>
              <a:picLocks noChangeAspect="1"/>
            </p:cNvPicPr>
            <p:nvPr/>
          </p:nvPicPr>
          <p:blipFill>
            <a:blip r:embed="rId4"/>
            <a:srcRect l="30810" r="28271" b="17461"/>
            <a:stretch>
              <a:fillRect/>
            </a:stretch>
          </p:blipFill>
          <p:spPr>
            <a:xfrm>
              <a:off x="10773658" y="-63043"/>
              <a:ext cx="593725" cy="846455"/>
            </a:xfrm>
            <a:prstGeom prst="rect">
              <a:avLst/>
            </a:prstGeom>
          </p:spPr>
        </p:pic>
        <p:pic>
          <p:nvPicPr>
            <p:cNvPr id="10" name="图片 9" descr="发布周1"/>
            <p:cNvPicPr>
              <a:picLocks noChangeAspect="1"/>
            </p:cNvPicPr>
            <p:nvPr/>
          </p:nvPicPr>
          <p:blipFill>
            <a:blip r:embed="rId5"/>
            <a:srcRect l="28837" r="24397" b="16204"/>
            <a:stretch>
              <a:fillRect/>
            </a:stretch>
          </p:blipFill>
          <p:spPr>
            <a:xfrm>
              <a:off x="11442948" y="-75108"/>
              <a:ext cx="702310" cy="91948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f4b1c320bb7adbe4890e4dd8520159da"/>
          <p:cNvPicPr>
            <a:picLocks noChangeAspect="1"/>
          </p:cNvPicPr>
          <p:nvPr/>
        </p:nvPicPr>
        <p:blipFill>
          <a:blip r:embed="rId1"/>
          <a:srcRect l="5737" t="8070" r="9856" b="6354"/>
          <a:stretch>
            <a:fillRect/>
          </a:stretch>
        </p:blipFill>
        <p:spPr>
          <a:xfrm rot="16200000">
            <a:off x="1348105" y="720725"/>
            <a:ext cx="4039235" cy="5204460"/>
          </a:xfrm>
          <a:prstGeom prst="rect">
            <a:avLst/>
          </a:prstGeom>
        </p:spPr>
      </p:pic>
      <p:pic>
        <p:nvPicPr>
          <p:cNvPr id="8" name="图片 7" descr="f4b1c320bb7adbe4890e4dd8520159da"/>
          <p:cNvPicPr>
            <a:picLocks noChangeAspect="1"/>
          </p:cNvPicPr>
          <p:nvPr/>
        </p:nvPicPr>
        <p:blipFill>
          <a:blip r:embed="rId1"/>
          <a:srcRect l="5737" t="8070" r="9856" b="6354"/>
          <a:stretch>
            <a:fillRect/>
          </a:stretch>
        </p:blipFill>
        <p:spPr>
          <a:xfrm rot="16200000">
            <a:off x="7016115" y="628015"/>
            <a:ext cx="3853180" cy="5205095"/>
          </a:xfrm>
          <a:prstGeom prst="rect">
            <a:avLst/>
          </a:prstGeom>
        </p:spPr>
      </p:pic>
      <p:sp>
        <p:nvSpPr>
          <p:cNvPr id="10" name="文本框 22"/>
          <p:cNvSpPr>
            <a:spLocks noChangeArrowheads="1"/>
          </p:cNvSpPr>
          <p:nvPr/>
        </p:nvSpPr>
        <p:spPr bwMode="auto">
          <a:xfrm>
            <a:off x="1811020" y="5678170"/>
            <a:ext cx="892429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800" dirty="0">
                <a:solidFill>
                  <a:srgbClr val="F28F14"/>
                </a:solidFill>
                <a:latin typeface="+mn-ea"/>
                <a:ea typeface="+mn-ea"/>
              </a:rPr>
              <a:t>家庭教育由传统“家事”上升为重要“国事”</a:t>
            </a:r>
            <a:endParaRPr lang="zh-CN" altLang="en-US" sz="2800" dirty="0">
              <a:solidFill>
                <a:srgbClr val="F28F14"/>
              </a:solidFill>
              <a:latin typeface="+mn-ea"/>
              <a:ea typeface="+mn-ea"/>
            </a:endParaRPr>
          </a:p>
        </p:txBody>
      </p:sp>
      <p:grpSp>
        <p:nvGrpSpPr>
          <p:cNvPr id="6" name="组合 5"/>
          <p:cNvGrpSpPr/>
          <p:nvPr/>
        </p:nvGrpSpPr>
        <p:grpSpPr>
          <a:xfrm>
            <a:off x="3999230" y="646049"/>
            <a:ext cx="3941445" cy="584835"/>
            <a:chOff x="7207" y="613"/>
            <a:chExt cx="6207" cy="921"/>
          </a:xfrm>
        </p:grpSpPr>
        <p:sp>
          <p:nvSpPr>
            <p:cNvPr id="15" name="矩形 14"/>
            <p:cNvSpPr/>
            <p:nvPr/>
          </p:nvSpPr>
          <p:spPr>
            <a:xfrm>
              <a:off x="9474" y="613"/>
              <a:ext cx="1704" cy="921"/>
            </a:xfrm>
            <a:prstGeom prst="rect">
              <a:avLst/>
            </a:prstGeom>
          </p:spPr>
          <p:txBody>
            <a:bodyPr wrap="none">
              <a:spAutoFit/>
            </a:bodyPr>
            <a:lstStyle/>
            <a:p>
              <a:pPr algn="ctr"/>
              <a:r>
                <a:rPr lang="zh-CN" altLang="en-US" sz="3200" spc="300" dirty="0">
                  <a:solidFill>
                    <a:srgbClr val="381309"/>
                  </a:solidFill>
                  <a:latin typeface="Century Gothic" panose="020B0502020202020204" pitchFamily="34" charset="0"/>
                  <a:ea typeface="微软雅黑" panose="020B0503020204020204" charset="-122"/>
                  <a:sym typeface="Century Gothic" panose="020B0502020202020204" pitchFamily="34" charset="0"/>
                </a:rPr>
                <a:t>前言</a:t>
              </a:r>
              <a:endParaRPr lang="zh-CN" altLang="en-US" sz="3200" spc="300" dirty="0">
                <a:solidFill>
                  <a:srgbClr val="381309"/>
                </a:solidFill>
                <a:latin typeface="Century Gothic" panose="020B0502020202020204" pitchFamily="34" charset="0"/>
                <a:ea typeface="微软雅黑" panose="020B0503020204020204" charset="-122"/>
                <a:sym typeface="Century Gothic" panose="020B0502020202020204" pitchFamily="34" charset="0"/>
              </a:endParaRPr>
            </a:p>
          </p:txBody>
        </p:sp>
        <p:grpSp>
          <p:nvGrpSpPr>
            <p:cNvPr id="13" name="组合 12"/>
            <p:cNvGrpSpPr/>
            <p:nvPr/>
          </p:nvGrpSpPr>
          <p:grpSpPr>
            <a:xfrm>
              <a:off x="7207" y="911"/>
              <a:ext cx="800" cy="417"/>
              <a:chOff x="6947" y="1121"/>
              <a:chExt cx="800" cy="417"/>
            </a:xfrm>
          </p:grpSpPr>
          <p:sp>
            <p:nvSpPr>
              <p:cNvPr id="3" name="燕尾形 2"/>
              <p:cNvSpPr/>
              <p:nvPr/>
            </p:nvSpPr>
            <p:spPr>
              <a:xfrm>
                <a:off x="7361" y="1121"/>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燕尾形 10"/>
              <p:cNvSpPr/>
              <p:nvPr/>
            </p:nvSpPr>
            <p:spPr>
              <a:xfrm>
                <a:off x="6947" y="1130"/>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 name="组合 21"/>
            <p:cNvGrpSpPr/>
            <p:nvPr/>
          </p:nvGrpSpPr>
          <p:grpSpPr>
            <a:xfrm flipH="1">
              <a:off x="12614" y="911"/>
              <a:ext cx="800" cy="417"/>
              <a:chOff x="6947" y="1121"/>
              <a:chExt cx="800" cy="417"/>
            </a:xfrm>
          </p:grpSpPr>
          <p:sp>
            <p:nvSpPr>
              <p:cNvPr id="23" name="燕尾形 22"/>
              <p:cNvSpPr/>
              <p:nvPr/>
            </p:nvSpPr>
            <p:spPr>
              <a:xfrm>
                <a:off x="7361" y="1121"/>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燕尾形 23"/>
              <p:cNvSpPr/>
              <p:nvPr/>
            </p:nvSpPr>
            <p:spPr>
              <a:xfrm>
                <a:off x="6947" y="1130"/>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4" name="图片 3"/>
          <p:cNvPicPr>
            <a:picLocks noChangeAspect="1"/>
          </p:cNvPicPr>
          <p:nvPr/>
        </p:nvPicPr>
        <p:blipFill>
          <a:blip r:embed="rId2"/>
          <a:stretch>
            <a:fillRect/>
          </a:stretch>
        </p:blipFill>
        <p:spPr>
          <a:xfrm>
            <a:off x="6921500" y="2013585"/>
            <a:ext cx="3813810" cy="2685415"/>
          </a:xfrm>
          <a:prstGeom prst="rect">
            <a:avLst/>
          </a:prstGeom>
        </p:spPr>
      </p:pic>
      <p:sp>
        <p:nvSpPr>
          <p:cNvPr id="5" name="文本框 4"/>
          <p:cNvSpPr txBox="1"/>
          <p:nvPr/>
        </p:nvSpPr>
        <p:spPr>
          <a:xfrm>
            <a:off x="961390" y="2013585"/>
            <a:ext cx="4665345" cy="2861310"/>
          </a:xfrm>
          <a:prstGeom prst="rect">
            <a:avLst/>
          </a:prstGeom>
          <a:noFill/>
        </p:spPr>
        <p:txBody>
          <a:bodyPr wrap="square" rtlCol="0" anchor="t">
            <a:spAutoFit/>
          </a:bodyPr>
          <a:lstStyle/>
          <a:p>
            <a:pPr marL="285750" indent="-285750">
              <a:lnSpc>
                <a:spcPct val="150000"/>
              </a:lnSpc>
              <a:buFont typeface="Wingdings" panose="05000000000000000000" charset="0"/>
              <a:buChar char=""/>
            </a:pPr>
            <a:r>
              <a:rPr lang="zh-CN" altLang="en-US" sz="2000" dirty="0">
                <a:solidFill>
                  <a:srgbClr val="381309"/>
                </a:solidFill>
                <a:latin typeface="Arial" panose="020B0604020202020204" pitchFamily="34" charset="0"/>
                <a:ea typeface="微软雅黑" panose="020B0503020204020204" charset="-122"/>
              </a:rPr>
              <a:t>未成年人是网络空间的重要参与群体，保护未成年人网络权益是时代的必然。</a:t>
            </a:r>
            <a:endParaRPr lang="zh-CN" altLang="en-US" sz="2000" dirty="0">
              <a:solidFill>
                <a:srgbClr val="381309"/>
              </a:solidFill>
              <a:latin typeface="Arial" panose="020B0604020202020204" pitchFamily="34" charset="0"/>
              <a:ea typeface="微软雅黑" panose="020B0503020204020204" charset="-122"/>
            </a:endParaRPr>
          </a:p>
          <a:p>
            <a:pPr indent="0">
              <a:lnSpc>
                <a:spcPct val="150000"/>
              </a:lnSpc>
              <a:buFont typeface="Wingdings" panose="05000000000000000000" charset="0"/>
              <a:buNone/>
            </a:pPr>
            <a:endParaRPr lang="zh-CN" altLang="en-US" sz="2000" dirty="0">
              <a:solidFill>
                <a:srgbClr val="381309"/>
              </a:solidFill>
              <a:latin typeface="Arial" panose="020B0604020202020204" pitchFamily="34" charset="0"/>
              <a:ea typeface="微软雅黑" panose="020B0503020204020204" charset="-122"/>
            </a:endParaRPr>
          </a:p>
          <a:p>
            <a:pPr marL="285750" indent="-285750">
              <a:lnSpc>
                <a:spcPct val="150000"/>
              </a:lnSpc>
              <a:buFont typeface="Wingdings" panose="05000000000000000000" charset="0"/>
              <a:buChar char=""/>
            </a:pPr>
            <a:r>
              <a:rPr lang="zh-CN" altLang="en-US" sz="2000" dirty="0">
                <a:solidFill>
                  <a:srgbClr val="381309"/>
                </a:solidFill>
                <a:latin typeface="Arial" panose="020B0604020202020204" pitchFamily="34" charset="0"/>
                <a:ea typeface="微软雅黑" panose="020B0503020204020204" charset="-122"/>
              </a:rPr>
              <a:t>在对未成年人网络保护的强大社会号召下，家庭、学校、互联网企业等主体纷纷响应。</a:t>
            </a:r>
            <a:endParaRPr lang="zh-CN" altLang="en-US" sz="2000" dirty="0">
              <a:solidFill>
                <a:srgbClr val="381309"/>
              </a:solidFill>
              <a:latin typeface="Arial" panose="020B0604020202020204" pitchFamily="34" charset="0"/>
              <a:ea typeface="微软雅黑" panose="020B0503020204020204" charset="-122"/>
            </a:endParaRPr>
          </a:p>
        </p:txBody>
      </p:sp>
      <p:grpSp>
        <p:nvGrpSpPr>
          <p:cNvPr id="16" name="组合 15"/>
          <p:cNvGrpSpPr/>
          <p:nvPr/>
        </p:nvGrpSpPr>
        <p:grpSpPr>
          <a:xfrm>
            <a:off x="187325" y="-75108"/>
            <a:ext cx="11957933" cy="919480"/>
            <a:chOff x="187325" y="-75108"/>
            <a:chExt cx="11957933" cy="919480"/>
          </a:xfrm>
        </p:grpSpPr>
        <p:sp>
          <p:nvSpPr>
            <p:cNvPr id="17" name="文本框 16"/>
            <p:cNvSpPr txBox="1"/>
            <p:nvPr/>
          </p:nvSpPr>
          <p:spPr>
            <a:xfrm>
              <a:off x="728345" y="253827"/>
              <a:ext cx="3528000" cy="261610"/>
            </a:xfrm>
            <a:prstGeom prst="rect">
              <a:avLst/>
            </a:prstGeom>
            <a:noFill/>
          </p:spPr>
          <p:txBody>
            <a:bodyPr wrap="square" rtlCol="0">
              <a:spAutoFit/>
            </a:bodyPr>
            <a:lstStyle/>
            <a:p>
              <a:pPr algn="dist"/>
              <a:r>
                <a:rPr kumimoji="1" lang="zh-CN" altLang="en-US" sz="1100" dirty="0"/>
                <a:t>网络</a:t>
              </a:r>
              <a:r>
                <a:rPr kumimoji="1" lang="zh-CN" altLang="en-US" sz="1100" dirty="0">
                  <a:latin typeface="黑体" panose="02010609060101010101" charset="-122"/>
                  <a:ea typeface="黑体" panose="02010609060101010101" charset="-122"/>
                </a:rPr>
                <a:t>安全</a:t>
              </a:r>
              <a:r>
                <a:rPr kumimoji="1" lang="zh-CN" altLang="en-US" sz="1100" dirty="0"/>
                <a:t>为人民 网络安全靠人民</a:t>
              </a:r>
              <a:endParaRPr kumimoji="1" lang="zh-CN" altLang="en-US" sz="1100" dirty="0"/>
            </a:p>
          </p:txBody>
        </p:sp>
        <p:pic>
          <p:nvPicPr>
            <p:cNvPr id="19" name="图片 18" descr="调查活动logo"/>
            <p:cNvPicPr>
              <a:picLocks noChangeAspect="1"/>
            </p:cNvPicPr>
            <p:nvPr/>
          </p:nvPicPr>
          <p:blipFill>
            <a:blip r:embed="rId3"/>
            <a:stretch>
              <a:fillRect/>
            </a:stretch>
          </p:blipFill>
          <p:spPr>
            <a:xfrm>
              <a:off x="187325" y="162560"/>
              <a:ext cx="465455" cy="465455"/>
            </a:xfrm>
            <a:prstGeom prst="rect">
              <a:avLst/>
            </a:prstGeom>
          </p:spPr>
        </p:pic>
        <p:pic>
          <p:nvPicPr>
            <p:cNvPr id="20" name="图片 19" descr="发布周3"/>
            <p:cNvPicPr>
              <a:picLocks noChangeAspect="1"/>
            </p:cNvPicPr>
            <p:nvPr/>
          </p:nvPicPr>
          <p:blipFill>
            <a:blip r:embed="rId4"/>
            <a:srcRect l="30810" r="28271" b="17461"/>
            <a:stretch>
              <a:fillRect/>
            </a:stretch>
          </p:blipFill>
          <p:spPr>
            <a:xfrm>
              <a:off x="10773658" y="-63043"/>
              <a:ext cx="593725" cy="846455"/>
            </a:xfrm>
            <a:prstGeom prst="rect">
              <a:avLst/>
            </a:prstGeom>
          </p:spPr>
        </p:pic>
        <p:pic>
          <p:nvPicPr>
            <p:cNvPr id="21" name="图片 20" descr="发布周1"/>
            <p:cNvPicPr>
              <a:picLocks noChangeAspect="1"/>
            </p:cNvPicPr>
            <p:nvPr/>
          </p:nvPicPr>
          <p:blipFill>
            <a:blip r:embed="rId5"/>
            <a:srcRect l="28837" r="24397" b="16204"/>
            <a:stretch>
              <a:fillRect/>
            </a:stretch>
          </p:blipFill>
          <p:spPr>
            <a:xfrm>
              <a:off x="11442948" y="-75108"/>
              <a:ext cx="702310" cy="91948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1">
            <a:alphaModFix amt="50000"/>
          </a:blip>
          <a:tile tx="0" ty="0" sx="100000" sy="100000" flip="none" algn="tl"/>
        </a:blipFill>
        <a:effectLst/>
      </p:bgPr>
    </p:bg>
    <p:spTree>
      <p:nvGrpSpPr>
        <p:cNvPr id="1" name=""/>
        <p:cNvGrpSpPr/>
        <p:nvPr/>
      </p:nvGrpSpPr>
      <p:grpSpPr>
        <a:xfrm>
          <a:off x="0" y="0"/>
          <a:ext cx="0" cy="0"/>
          <a:chOff x="0" y="0"/>
          <a:chExt cx="0" cy="0"/>
        </a:xfrm>
      </p:grpSpPr>
      <p:pic>
        <p:nvPicPr>
          <p:cNvPr id="14" name="图片 13" descr="f4b1c320bb7adbe4890e4dd8520159da"/>
          <p:cNvPicPr>
            <a:picLocks noChangeAspect="1"/>
          </p:cNvPicPr>
          <p:nvPr/>
        </p:nvPicPr>
        <p:blipFill>
          <a:blip r:embed="rId2"/>
          <a:srcRect l="5737" t="8070" r="9856" b="6354"/>
          <a:stretch>
            <a:fillRect/>
          </a:stretch>
        </p:blipFill>
        <p:spPr>
          <a:xfrm rot="16200000">
            <a:off x="961390" y="647065"/>
            <a:ext cx="4295775" cy="5393690"/>
          </a:xfrm>
          <a:prstGeom prst="rect">
            <a:avLst/>
          </a:prstGeom>
        </p:spPr>
      </p:pic>
      <p:grpSp>
        <p:nvGrpSpPr>
          <p:cNvPr id="2" name="组合 1"/>
          <p:cNvGrpSpPr/>
          <p:nvPr/>
        </p:nvGrpSpPr>
        <p:grpSpPr>
          <a:xfrm>
            <a:off x="6186805" y="1890395"/>
            <a:ext cx="4498340" cy="1905000"/>
            <a:chOff x="10071" y="2977"/>
            <a:chExt cx="7084" cy="3000"/>
          </a:xfrm>
        </p:grpSpPr>
        <p:sp>
          <p:nvSpPr>
            <p:cNvPr id="22" name="文本框 22"/>
            <p:cNvSpPr>
              <a:spLocks noChangeArrowheads="1"/>
            </p:cNvSpPr>
            <p:nvPr/>
          </p:nvSpPr>
          <p:spPr bwMode="auto">
            <a:xfrm>
              <a:off x="10105" y="5058"/>
              <a:ext cx="6905" cy="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3200" dirty="0">
                  <a:solidFill>
                    <a:srgbClr val="381309"/>
                  </a:solidFill>
                  <a:ea typeface="微软雅黑" panose="020B0503020204020204" charset="-122"/>
                </a:rPr>
                <a:t>调查数据及问卷来源</a:t>
              </a:r>
              <a:endParaRPr lang="zh-CN" altLang="en-US" sz="3200" dirty="0">
                <a:solidFill>
                  <a:srgbClr val="381309"/>
                </a:solidFill>
                <a:ea typeface="微软雅黑" panose="020B0503020204020204" charset="-122"/>
              </a:endParaRPr>
            </a:p>
          </p:txBody>
        </p:sp>
        <p:sp>
          <p:nvSpPr>
            <p:cNvPr id="48" name="文本框 47"/>
            <p:cNvSpPr txBox="1"/>
            <p:nvPr/>
          </p:nvSpPr>
          <p:spPr>
            <a:xfrm>
              <a:off x="10071" y="2977"/>
              <a:ext cx="7084" cy="2084"/>
            </a:xfrm>
            <a:prstGeom prst="rect">
              <a:avLst/>
            </a:prstGeom>
            <a:noFill/>
          </p:spPr>
          <p:txBody>
            <a:bodyPr wrap="none" rtlCol="0">
              <a:spAutoFit/>
            </a:bodyPr>
            <a:lstStyle/>
            <a:p>
              <a:r>
                <a:rPr lang="en-US" altLang="zh-CN" sz="8000" dirty="0">
                  <a:solidFill>
                    <a:srgbClr val="381309"/>
                  </a:solidFill>
                </a:rPr>
                <a:t>PART   02</a:t>
              </a:r>
              <a:endParaRPr lang="en-US" altLang="zh-CN" sz="8000" dirty="0">
                <a:solidFill>
                  <a:srgbClr val="381309"/>
                </a:solidFill>
              </a:endParaRPr>
            </a:p>
          </p:txBody>
        </p:sp>
      </p:grpSp>
      <p:cxnSp>
        <p:nvCxnSpPr>
          <p:cNvPr id="11" name="直接连接符 10"/>
          <p:cNvCxnSpPr/>
          <p:nvPr/>
        </p:nvCxnSpPr>
        <p:spPr bwMode="auto">
          <a:xfrm>
            <a:off x="5982519" y="3107270"/>
            <a:ext cx="5256435" cy="0"/>
          </a:xfrm>
          <a:prstGeom prst="line">
            <a:avLst/>
          </a:prstGeom>
          <a:solidFill>
            <a:schemeClr val="accent1"/>
          </a:solidFill>
          <a:ln w="9525" cap="flat" cmpd="sng" algn="ctr">
            <a:solidFill>
              <a:srgbClr val="381309"/>
            </a:solidFill>
            <a:prstDash val="solid"/>
            <a:round/>
            <a:headEnd type="none" w="med" len="med"/>
            <a:tailEnd type="none" w="med" len="med"/>
          </a:ln>
        </p:spPr>
      </p:cxnSp>
      <p:cxnSp>
        <p:nvCxnSpPr>
          <p:cNvPr id="13" name="直接连接符 12"/>
          <p:cNvCxnSpPr/>
          <p:nvPr/>
        </p:nvCxnSpPr>
        <p:spPr bwMode="auto">
          <a:xfrm>
            <a:off x="5982519" y="1890610"/>
            <a:ext cx="5256435" cy="0"/>
          </a:xfrm>
          <a:prstGeom prst="line">
            <a:avLst/>
          </a:prstGeom>
          <a:solidFill>
            <a:schemeClr val="accent1"/>
          </a:solidFill>
          <a:ln w="9525" cap="flat" cmpd="sng" algn="ctr">
            <a:solidFill>
              <a:srgbClr val="381309"/>
            </a:solidFill>
            <a:prstDash val="solid"/>
            <a:round/>
            <a:headEnd type="none" w="med" len="med"/>
            <a:tailEnd type="none" w="med" len="med"/>
          </a:ln>
        </p:spPr>
      </p:cxnSp>
      <p:pic>
        <p:nvPicPr>
          <p:cNvPr id="4" name="图片 3" descr="26695914"/>
          <p:cNvPicPr>
            <a:picLocks noChangeAspect="1"/>
          </p:cNvPicPr>
          <p:nvPr/>
        </p:nvPicPr>
        <p:blipFill>
          <a:blip r:embed="rId3"/>
          <a:srcRect r="24945"/>
          <a:stretch>
            <a:fillRect/>
          </a:stretch>
        </p:blipFill>
        <p:spPr>
          <a:xfrm>
            <a:off x="732790" y="1603375"/>
            <a:ext cx="4615815" cy="3303270"/>
          </a:xfrm>
          <a:prstGeom prst="rect">
            <a:avLst/>
          </a:prstGeom>
        </p:spPr>
      </p:pic>
      <p:grpSp>
        <p:nvGrpSpPr>
          <p:cNvPr id="9" name="组合 8"/>
          <p:cNvGrpSpPr/>
          <p:nvPr/>
        </p:nvGrpSpPr>
        <p:grpSpPr>
          <a:xfrm>
            <a:off x="187325" y="-75108"/>
            <a:ext cx="11957933" cy="919480"/>
            <a:chOff x="187325" y="-75108"/>
            <a:chExt cx="11957933" cy="919480"/>
          </a:xfrm>
        </p:grpSpPr>
        <p:sp>
          <p:nvSpPr>
            <p:cNvPr id="10" name="文本框 9"/>
            <p:cNvSpPr txBox="1"/>
            <p:nvPr/>
          </p:nvSpPr>
          <p:spPr>
            <a:xfrm>
              <a:off x="728345" y="253827"/>
              <a:ext cx="3528000" cy="261610"/>
            </a:xfrm>
            <a:prstGeom prst="rect">
              <a:avLst/>
            </a:prstGeom>
            <a:noFill/>
          </p:spPr>
          <p:txBody>
            <a:bodyPr wrap="square" rtlCol="0">
              <a:spAutoFit/>
            </a:bodyPr>
            <a:lstStyle/>
            <a:p>
              <a:pPr algn="dist"/>
              <a:r>
                <a:rPr kumimoji="1" lang="zh-CN" altLang="en-US" sz="1100" dirty="0"/>
                <a:t>网络</a:t>
              </a:r>
              <a:r>
                <a:rPr kumimoji="1" lang="zh-CN" altLang="en-US" sz="1100" dirty="0">
                  <a:latin typeface="黑体" panose="02010609060101010101" charset="-122"/>
                  <a:ea typeface="黑体" panose="02010609060101010101" charset="-122"/>
                </a:rPr>
                <a:t>安全</a:t>
              </a:r>
              <a:r>
                <a:rPr kumimoji="1" lang="zh-CN" altLang="en-US" sz="1100" dirty="0"/>
                <a:t>为人民 网络安全靠人民</a:t>
              </a:r>
              <a:endParaRPr kumimoji="1" lang="zh-CN" altLang="en-US" sz="1100" dirty="0"/>
            </a:p>
          </p:txBody>
        </p:sp>
        <p:pic>
          <p:nvPicPr>
            <p:cNvPr id="15" name="图片 14" descr="调查活动logo"/>
            <p:cNvPicPr>
              <a:picLocks noChangeAspect="1"/>
            </p:cNvPicPr>
            <p:nvPr/>
          </p:nvPicPr>
          <p:blipFill>
            <a:blip r:embed="rId4"/>
            <a:stretch>
              <a:fillRect/>
            </a:stretch>
          </p:blipFill>
          <p:spPr>
            <a:xfrm>
              <a:off x="187325" y="162560"/>
              <a:ext cx="465455" cy="465455"/>
            </a:xfrm>
            <a:prstGeom prst="rect">
              <a:avLst/>
            </a:prstGeom>
          </p:spPr>
        </p:pic>
        <p:pic>
          <p:nvPicPr>
            <p:cNvPr id="16" name="图片 15" descr="发布周3"/>
            <p:cNvPicPr>
              <a:picLocks noChangeAspect="1"/>
            </p:cNvPicPr>
            <p:nvPr/>
          </p:nvPicPr>
          <p:blipFill>
            <a:blip r:embed="rId5"/>
            <a:srcRect l="30810" r="28271" b="17461"/>
            <a:stretch>
              <a:fillRect/>
            </a:stretch>
          </p:blipFill>
          <p:spPr>
            <a:xfrm>
              <a:off x="10773658" y="-63043"/>
              <a:ext cx="593725" cy="846455"/>
            </a:xfrm>
            <a:prstGeom prst="rect">
              <a:avLst/>
            </a:prstGeom>
          </p:spPr>
        </p:pic>
        <p:pic>
          <p:nvPicPr>
            <p:cNvPr id="17" name="图片 16" descr="发布周1"/>
            <p:cNvPicPr>
              <a:picLocks noChangeAspect="1"/>
            </p:cNvPicPr>
            <p:nvPr/>
          </p:nvPicPr>
          <p:blipFill>
            <a:blip r:embed="rId6"/>
            <a:srcRect l="28837" r="24397" b="16204"/>
            <a:stretch>
              <a:fillRect/>
            </a:stretch>
          </p:blipFill>
          <p:spPr>
            <a:xfrm>
              <a:off x="11442948" y="-75108"/>
              <a:ext cx="702310" cy="91948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f4b1c320bb7adbe4890e4dd8520159da"/>
          <p:cNvPicPr>
            <a:picLocks noChangeAspect="1"/>
          </p:cNvPicPr>
          <p:nvPr/>
        </p:nvPicPr>
        <p:blipFill>
          <a:blip r:embed="rId1"/>
          <a:srcRect l="5737" t="8070" r="9856" b="6354"/>
          <a:stretch>
            <a:fillRect/>
          </a:stretch>
        </p:blipFill>
        <p:spPr>
          <a:xfrm rot="16200000">
            <a:off x="4312460" y="106305"/>
            <a:ext cx="4079250" cy="7390678"/>
          </a:xfrm>
          <a:prstGeom prst="rect">
            <a:avLst/>
          </a:prstGeom>
        </p:spPr>
      </p:pic>
      <p:sp>
        <p:nvSpPr>
          <p:cNvPr id="10" name="文本框 22"/>
          <p:cNvSpPr>
            <a:spLocks noChangeArrowheads="1"/>
          </p:cNvSpPr>
          <p:nvPr/>
        </p:nvSpPr>
        <p:spPr bwMode="auto">
          <a:xfrm>
            <a:off x="3888845" y="2503421"/>
            <a:ext cx="5643245" cy="2399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457200" indent="-457200">
              <a:lnSpc>
                <a:spcPct val="150000"/>
              </a:lnSpc>
              <a:buFont typeface="Arial" panose="020B0604020202020204" pitchFamily="34" charset="0"/>
              <a:buChar char="•"/>
            </a:pPr>
            <a:r>
              <a:rPr lang="zh-CN" altLang="en-US" sz="2000" b="1" dirty="0">
                <a:solidFill>
                  <a:srgbClr val="381309"/>
                </a:solidFill>
                <a:ea typeface="微软雅黑" panose="020B0503020204020204" charset="-122"/>
              </a:rPr>
              <a:t>未成年人网络权益</a:t>
            </a:r>
            <a:r>
              <a:rPr lang="zh-CN" altLang="en-US" sz="2000" dirty="0">
                <a:solidFill>
                  <a:srgbClr val="381309"/>
                </a:solidFill>
                <a:ea typeface="微软雅黑" panose="020B0503020204020204" charset="-122"/>
              </a:rPr>
              <a:t>的内涵与外延</a:t>
            </a:r>
            <a:endParaRPr lang="zh-CN" altLang="en-US" sz="2000" dirty="0">
              <a:solidFill>
                <a:srgbClr val="381309"/>
              </a:solidFill>
              <a:ea typeface="微软雅黑" panose="020B0503020204020204" charset="-122"/>
            </a:endParaRPr>
          </a:p>
          <a:p>
            <a:pPr marL="457200" indent="-457200">
              <a:lnSpc>
                <a:spcPct val="150000"/>
              </a:lnSpc>
              <a:buFont typeface="Arial" panose="020B0604020202020204" pitchFamily="34" charset="0"/>
              <a:buChar char="•"/>
            </a:pPr>
            <a:r>
              <a:rPr lang="zh-CN" altLang="en-US" sz="2000" b="1" dirty="0">
                <a:solidFill>
                  <a:srgbClr val="381309"/>
                </a:solidFill>
                <a:ea typeface="微软雅黑" panose="020B0503020204020204" charset="-122"/>
              </a:rPr>
              <a:t>内容</a:t>
            </a:r>
            <a:r>
              <a:rPr lang="zh-CN" altLang="en-US" sz="2000" dirty="0">
                <a:solidFill>
                  <a:srgbClr val="381309"/>
                </a:solidFill>
                <a:ea typeface="微软雅黑" panose="020B0503020204020204" charset="-122"/>
              </a:rPr>
              <a:t>： </a:t>
            </a:r>
            <a:r>
              <a:rPr lang="zh-CN" altLang="en-US" sz="2000" dirty="0">
                <a:solidFill>
                  <a:srgbClr val="381309"/>
                </a:solidFill>
                <a:ea typeface="微软雅黑" panose="020B0503020204020204" charset="-122"/>
                <a:sym typeface="+mn-ea"/>
              </a:rPr>
              <a:t>网络权益保护</a:t>
            </a:r>
            <a:r>
              <a:rPr lang="zh-CN" altLang="en-US" sz="2000" dirty="0">
                <a:solidFill>
                  <a:srgbClr val="381309"/>
                </a:solidFill>
                <a:ea typeface="微软雅黑" panose="020B0503020204020204" charset="-122"/>
              </a:rPr>
              <a:t>基本情况</a:t>
            </a:r>
            <a:endParaRPr lang="zh-CN" altLang="en-US" sz="2000" dirty="0">
              <a:solidFill>
                <a:srgbClr val="381309"/>
              </a:solidFill>
              <a:ea typeface="微软雅黑" panose="020B0503020204020204" charset="-122"/>
            </a:endParaRPr>
          </a:p>
          <a:p>
            <a:pPr marL="914400" lvl="2" indent="0">
              <a:lnSpc>
                <a:spcPct val="150000"/>
              </a:lnSpc>
              <a:buFont typeface="Arial" panose="020B0604020202020204" pitchFamily="34" charset="0"/>
              <a:buNone/>
            </a:pPr>
            <a:r>
              <a:rPr lang="zh-CN" altLang="en-US" sz="2000" dirty="0">
                <a:solidFill>
                  <a:srgbClr val="381309"/>
                </a:solidFill>
                <a:ea typeface="微软雅黑" panose="020B0503020204020204" charset="-122"/>
              </a:rPr>
              <a:t>     网络权益保护的措施和看法</a:t>
            </a:r>
            <a:endParaRPr lang="zh-CN" altLang="en-US" sz="2000" dirty="0">
              <a:solidFill>
                <a:srgbClr val="381309"/>
              </a:solidFill>
              <a:ea typeface="微软雅黑" panose="020B0503020204020204" charset="-122"/>
            </a:endParaRPr>
          </a:p>
          <a:p>
            <a:pPr marL="914400" lvl="2" indent="0">
              <a:lnSpc>
                <a:spcPct val="150000"/>
              </a:lnSpc>
              <a:buFont typeface="Arial" panose="020B0604020202020204" pitchFamily="34" charset="0"/>
              <a:buNone/>
            </a:pPr>
            <a:r>
              <a:rPr lang="zh-CN" altLang="en-US" sz="2000" dirty="0">
                <a:solidFill>
                  <a:srgbClr val="381309"/>
                </a:solidFill>
                <a:ea typeface="微软雅黑" panose="020B0503020204020204" charset="-122"/>
              </a:rPr>
              <a:t>     网络素养教育问题</a:t>
            </a:r>
            <a:endParaRPr lang="zh-CN" altLang="en-US" sz="2000" dirty="0">
              <a:solidFill>
                <a:srgbClr val="381309"/>
              </a:solidFill>
              <a:ea typeface="微软雅黑" panose="020B0503020204020204" charset="-122"/>
            </a:endParaRPr>
          </a:p>
          <a:p>
            <a:pPr marL="457200" lvl="0" indent="-457200">
              <a:lnSpc>
                <a:spcPct val="150000"/>
              </a:lnSpc>
              <a:buFont typeface="Arial" panose="020B0604020202020204" pitchFamily="34" charset="0"/>
              <a:buChar char="•"/>
            </a:pPr>
            <a:r>
              <a:rPr lang="zh-CN" altLang="en-US" sz="2000" b="1" dirty="0">
                <a:solidFill>
                  <a:srgbClr val="381309"/>
                </a:solidFill>
                <a:ea typeface="微软雅黑" panose="020B0503020204020204" charset="-122"/>
              </a:rPr>
              <a:t>方法</a:t>
            </a:r>
            <a:r>
              <a:rPr lang="zh-CN" altLang="en-US" sz="2000" dirty="0">
                <a:solidFill>
                  <a:srgbClr val="381309"/>
                </a:solidFill>
                <a:ea typeface="微软雅黑" panose="020B0503020204020204" charset="-122"/>
              </a:rPr>
              <a:t>：调查问卷与内容分析</a:t>
            </a:r>
            <a:endParaRPr lang="zh-CN" altLang="en-US" sz="2000" dirty="0">
              <a:solidFill>
                <a:srgbClr val="381309"/>
              </a:solidFill>
              <a:ea typeface="微软雅黑" panose="020B0503020204020204" charset="-122"/>
            </a:endParaRPr>
          </a:p>
        </p:txBody>
      </p:sp>
      <p:grpSp>
        <p:nvGrpSpPr>
          <p:cNvPr id="5" name="组合 4"/>
          <p:cNvGrpSpPr/>
          <p:nvPr/>
        </p:nvGrpSpPr>
        <p:grpSpPr>
          <a:xfrm>
            <a:off x="3649980" y="826866"/>
            <a:ext cx="4892040" cy="584835"/>
            <a:chOff x="6474" y="574"/>
            <a:chExt cx="7704" cy="921"/>
          </a:xfrm>
        </p:grpSpPr>
        <p:sp>
          <p:nvSpPr>
            <p:cNvPr id="2" name="矩形 1"/>
            <p:cNvSpPr/>
            <p:nvPr/>
          </p:nvSpPr>
          <p:spPr>
            <a:xfrm>
              <a:off x="7707" y="574"/>
              <a:ext cx="5239" cy="921"/>
            </a:xfrm>
            <a:prstGeom prst="rect">
              <a:avLst/>
            </a:prstGeom>
          </p:spPr>
          <p:txBody>
            <a:bodyPr wrap="none">
              <a:spAutoFit/>
            </a:bodyPr>
            <a:lstStyle/>
            <a:p>
              <a:pPr algn="ctr"/>
              <a:r>
                <a:rPr lang="zh-CN" altLang="en-US" sz="3200" spc="300" dirty="0">
                  <a:solidFill>
                    <a:srgbClr val="381309"/>
                  </a:solidFill>
                  <a:latin typeface="Century Gothic" panose="020B0502020202020204" pitchFamily="34" charset="0"/>
                  <a:ea typeface="微软雅黑" panose="020B0503020204020204" charset="-122"/>
                  <a:sym typeface="Century Gothic" panose="020B0502020202020204" pitchFamily="34" charset="0"/>
                </a:rPr>
                <a:t>研究内容与方法</a:t>
              </a:r>
              <a:endParaRPr lang="zh-CN" altLang="en-US" sz="3200" spc="300" dirty="0">
                <a:solidFill>
                  <a:srgbClr val="381309"/>
                </a:solidFill>
                <a:latin typeface="Century Gothic" panose="020B0502020202020204" pitchFamily="34" charset="0"/>
                <a:ea typeface="微软雅黑" panose="020B0503020204020204" charset="-122"/>
                <a:sym typeface="Century Gothic" panose="020B0502020202020204" pitchFamily="34" charset="0"/>
              </a:endParaRPr>
            </a:p>
          </p:txBody>
        </p:sp>
        <p:grpSp>
          <p:nvGrpSpPr>
            <p:cNvPr id="13" name="组合 12"/>
            <p:cNvGrpSpPr/>
            <p:nvPr/>
          </p:nvGrpSpPr>
          <p:grpSpPr>
            <a:xfrm>
              <a:off x="6474" y="882"/>
              <a:ext cx="800" cy="417"/>
              <a:chOff x="6947" y="1121"/>
              <a:chExt cx="800" cy="417"/>
            </a:xfrm>
          </p:grpSpPr>
          <p:sp>
            <p:nvSpPr>
              <p:cNvPr id="3" name="燕尾形 2"/>
              <p:cNvSpPr/>
              <p:nvPr/>
            </p:nvSpPr>
            <p:spPr>
              <a:xfrm>
                <a:off x="7361" y="1121"/>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燕尾形 10"/>
              <p:cNvSpPr/>
              <p:nvPr/>
            </p:nvSpPr>
            <p:spPr>
              <a:xfrm>
                <a:off x="6947" y="1130"/>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 name="组合 21"/>
            <p:cNvGrpSpPr/>
            <p:nvPr/>
          </p:nvGrpSpPr>
          <p:grpSpPr>
            <a:xfrm flipH="1">
              <a:off x="13378" y="873"/>
              <a:ext cx="800" cy="417"/>
              <a:chOff x="6947" y="1121"/>
              <a:chExt cx="800" cy="417"/>
            </a:xfrm>
          </p:grpSpPr>
          <p:sp>
            <p:nvSpPr>
              <p:cNvPr id="23" name="燕尾形 22"/>
              <p:cNvSpPr/>
              <p:nvPr/>
            </p:nvSpPr>
            <p:spPr>
              <a:xfrm>
                <a:off x="7361" y="1121"/>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燕尾形 23"/>
              <p:cNvSpPr/>
              <p:nvPr/>
            </p:nvSpPr>
            <p:spPr>
              <a:xfrm>
                <a:off x="6947" y="1130"/>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4" name="组合 13"/>
          <p:cNvGrpSpPr/>
          <p:nvPr/>
        </p:nvGrpSpPr>
        <p:grpSpPr>
          <a:xfrm>
            <a:off x="187325" y="-75108"/>
            <a:ext cx="11957933" cy="919480"/>
            <a:chOff x="187325" y="-75108"/>
            <a:chExt cx="11957933" cy="919480"/>
          </a:xfrm>
        </p:grpSpPr>
        <p:sp>
          <p:nvSpPr>
            <p:cNvPr id="15" name="文本框 14"/>
            <p:cNvSpPr txBox="1"/>
            <p:nvPr/>
          </p:nvSpPr>
          <p:spPr>
            <a:xfrm>
              <a:off x="728345" y="253827"/>
              <a:ext cx="3528000" cy="261610"/>
            </a:xfrm>
            <a:prstGeom prst="rect">
              <a:avLst/>
            </a:prstGeom>
            <a:noFill/>
          </p:spPr>
          <p:txBody>
            <a:bodyPr wrap="square" rtlCol="0">
              <a:spAutoFit/>
            </a:bodyPr>
            <a:lstStyle/>
            <a:p>
              <a:pPr algn="dist"/>
              <a:r>
                <a:rPr kumimoji="1" lang="zh-CN" altLang="en-US" sz="1100" dirty="0"/>
                <a:t>网络</a:t>
              </a:r>
              <a:r>
                <a:rPr kumimoji="1" lang="zh-CN" altLang="en-US" sz="1100" dirty="0">
                  <a:latin typeface="黑体" panose="02010609060101010101" charset="-122"/>
                  <a:ea typeface="黑体" panose="02010609060101010101" charset="-122"/>
                </a:rPr>
                <a:t>安全</a:t>
              </a:r>
              <a:r>
                <a:rPr kumimoji="1" lang="zh-CN" altLang="en-US" sz="1100" dirty="0"/>
                <a:t>为人民 网络安全靠人民</a:t>
              </a:r>
              <a:endParaRPr kumimoji="1" lang="zh-CN" altLang="en-US" sz="1100" dirty="0"/>
            </a:p>
          </p:txBody>
        </p:sp>
        <p:pic>
          <p:nvPicPr>
            <p:cNvPr id="17" name="图片 16" descr="调查活动logo"/>
            <p:cNvPicPr>
              <a:picLocks noChangeAspect="1"/>
            </p:cNvPicPr>
            <p:nvPr/>
          </p:nvPicPr>
          <p:blipFill>
            <a:blip r:embed="rId2"/>
            <a:stretch>
              <a:fillRect/>
            </a:stretch>
          </p:blipFill>
          <p:spPr>
            <a:xfrm>
              <a:off x="187325" y="162560"/>
              <a:ext cx="465455" cy="465455"/>
            </a:xfrm>
            <a:prstGeom prst="rect">
              <a:avLst/>
            </a:prstGeom>
          </p:spPr>
        </p:pic>
        <p:pic>
          <p:nvPicPr>
            <p:cNvPr id="18" name="图片 17" descr="发布周3"/>
            <p:cNvPicPr>
              <a:picLocks noChangeAspect="1"/>
            </p:cNvPicPr>
            <p:nvPr/>
          </p:nvPicPr>
          <p:blipFill>
            <a:blip r:embed="rId3"/>
            <a:srcRect l="30810" r="28271" b="17461"/>
            <a:stretch>
              <a:fillRect/>
            </a:stretch>
          </p:blipFill>
          <p:spPr>
            <a:xfrm>
              <a:off x="10773658" y="-63043"/>
              <a:ext cx="593725" cy="846455"/>
            </a:xfrm>
            <a:prstGeom prst="rect">
              <a:avLst/>
            </a:prstGeom>
          </p:spPr>
        </p:pic>
        <p:pic>
          <p:nvPicPr>
            <p:cNvPr id="19" name="图片 18" descr="发布周1"/>
            <p:cNvPicPr>
              <a:picLocks noChangeAspect="1"/>
            </p:cNvPicPr>
            <p:nvPr/>
          </p:nvPicPr>
          <p:blipFill>
            <a:blip r:embed="rId4"/>
            <a:srcRect l="28837" r="24397" b="16204"/>
            <a:stretch>
              <a:fillRect/>
            </a:stretch>
          </p:blipFill>
          <p:spPr>
            <a:xfrm>
              <a:off x="11442948" y="-75108"/>
              <a:ext cx="702310" cy="91948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187325" y="-75108"/>
            <a:ext cx="11957933" cy="919480"/>
            <a:chOff x="187325" y="-75108"/>
            <a:chExt cx="11957933" cy="919480"/>
          </a:xfrm>
        </p:grpSpPr>
        <p:sp>
          <p:nvSpPr>
            <p:cNvPr id="15" name="文本框 14"/>
            <p:cNvSpPr txBox="1"/>
            <p:nvPr/>
          </p:nvSpPr>
          <p:spPr>
            <a:xfrm>
              <a:off x="728345" y="253827"/>
              <a:ext cx="3528000" cy="261610"/>
            </a:xfrm>
            <a:prstGeom prst="rect">
              <a:avLst/>
            </a:prstGeom>
            <a:noFill/>
          </p:spPr>
          <p:txBody>
            <a:bodyPr wrap="square" rtlCol="0">
              <a:spAutoFit/>
            </a:bodyPr>
            <a:lstStyle/>
            <a:p>
              <a:pPr algn="dist"/>
              <a:r>
                <a:rPr kumimoji="1" lang="zh-CN" altLang="en-US" sz="1100" dirty="0"/>
                <a:t>网络</a:t>
              </a:r>
              <a:r>
                <a:rPr kumimoji="1" lang="zh-CN" altLang="en-US" sz="1100" dirty="0">
                  <a:latin typeface="黑体" panose="02010609060101010101" charset="-122"/>
                  <a:ea typeface="黑体" panose="02010609060101010101" charset="-122"/>
                </a:rPr>
                <a:t>安全</a:t>
              </a:r>
              <a:r>
                <a:rPr kumimoji="1" lang="zh-CN" altLang="en-US" sz="1100" dirty="0"/>
                <a:t>为人民 网络安全靠人民</a:t>
              </a:r>
              <a:endParaRPr kumimoji="1" lang="zh-CN" altLang="en-US" sz="1100" dirty="0"/>
            </a:p>
          </p:txBody>
        </p:sp>
        <p:pic>
          <p:nvPicPr>
            <p:cNvPr id="17" name="图片 16" descr="调查活动logo"/>
            <p:cNvPicPr>
              <a:picLocks noChangeAspect="1"/>
            </p:cNvPicPr>
            <p:nvPr/>
          </p:nvPicPr>
          <p:blipFill>
            <a:blip r:embed="rId1"/>
            <a:stretch>
              <a:fillRect/>
            </a:stretch>
          </p:blipFill>
          <p:spPr>
            <a:xfrm>
              <a:off x="187325" y="162560"/>
              <a:ext cx="465455" cy="465455"/>
            </a:xfrm>
            <a:prstGeom prst="rect">
              <a:avLst/>
            </a:prstGeom>
          </p:spPr>
        </p:pic>
        <p:pic>
          <p:nvPicPr>
            <p:cNvPr id="18" name="图片 17" descr="发布周3"/>
            <p:cNvPicPr>
              <a:picLocks noChangeAspect="1"/>
            </p:cNvPicPr>
            <p:nvPr/>
          </p:nvPicPr>
          <p:blipFill>
            <a:blip r:embed="rId2"/>
            <a:srcRect l="30810" r="28271" b="17461"/>
            <a:stretch>
              <a:fillRect/>
            </a:stretch>
          </p:blipFill>
          <p:spPr>
            <a:xfrm>
              <a:off x="10773658" y="-63043"/>
              <a:ext cx="593725" cy="846455"/>
            </a:xfrm>
            <a:prstGeom prst="rect">
              <a:avLst/>
            </a:prstGeom>
          </p:spPr>
        </p:pic>
        <p:pic>
          <p:nvPicPr>
            <p:cNvPr id="19" name="图片 18" descr="发布周1"/>
            <p:cNvPicPr>
              <a:picLocks noChangeAspect="1"/>
            </p:cNvPicPr>
            <p:nvPr/>
          </p:nvPicPr>
          <p:blipFill>
            <a:blip r:embed="rId3"/>
            <a:srcRect l="28837" r="24397" b="16204"/>
            <a:stretch>
              <a:fillRect/>
            </a:stretch>
          </p:blipFill>
          <p:spPr>
            <a:xfrm>
              <a:off x="11442948" y="-75108"/>
              <a:ext cx="702310" cy="919480"/>
            </a:xfrm>
            <a:prstGeom prst="rect">
              <a:avLst/>
            </a:prstGeom>
          </p:spPr>
        </p:pic>
      </p:grpSp>
      <p:grpSp>
        <p:nvGrpSpPr>
          <p:cNvPr id="21" name="组合 20"/>
          <p:cNvGrpSpPr/>
          <p:nvPr/>
        </p:nvGrpSpPr>
        <p:grpSpPr>
          <a:xfrm>
            <a:off x="4851457" y="2606249"/>
            <a:ext cx="2282400" cy="2412926"/>
            <a:chOff x="3277139" y="1476034"/>
            <a:chExt cx="2282400" cy="2412926"/>
          </a:xfrm>
        </p:grpSpPr>
        <p:sp>
          <p:nvSpPr>
            <p:cNvPr id="26" name="圆角矩形 25"/>
            <p:cNvSpPr/>
            <p:nvPr/>
          </p:nvSpPr>
          <p:spPr>
            <a:xfrm>
              <a:off x="3277139" y="1476034"/>
              <a:ext cx="2282400" cy="524221"/>
            </a:xfrm>
            <a:prstGeom prst="roundRect">
              <a:avLst>
                <a:gd name="adj" fmla="val 2099"/>
              </a:avLst>
            </a:prstGeom>
            <a:solidFill>
              <a:srgbClr val="B58867"/>
            </a:solidFill>
            <a:ln>
              <a:solidFill>
                <a:schemeClr val="bg1"/>
              </a:solidFill>
            </a:ln>
            <a:effectLst>
              <a:innerShdw blurRad="114300">
                <a:schemeClr val="accent6">
                  <a:lumMod val="20000"/>
                  <a:lumOff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kumimoji="1" lang="zh-CN" altLang="en-US" sz="2000" b="1" dirty="0">
                  <a:solidFill>
                    <a:srgbClr val="371209"/>
                  </a:solidFill>
                  <a:latin typeface="微软雅黑" panose="020B0503020204020204" charset="-122"/>
                  <a:ea typeface="微软雅黑" panose="020B0503020204020204" charset="-122"/>
                  <a:sym typeface="+mn-ea"/>
                </a:rPr>
                <a:t>数据分析与挖掘</a:t>
              </a:r>
              <a:endParaRPr kumimoji="1" lang="zh-CN" altLang="en-US" sz="2000" b="1" dirty="0">
                <a:solidFill>
                  <a:srgbClr val="371209"/>
                </a:solidFill>
                <a:latin typeface="微软雅黑" panose="020B0503020204020204" charset="-122"/>
                <a:ea typeface="微软雅黑" panose="020B0503020204020204" charset="-122"/>
              </a:endParaRPr>
            </a:p>
          </p:txBody>
        </p:sp>
        <p:grpSp>
          <p:nvGrpSpPr>
            <p:cNvPr id="27" name="组合 26"/>
            <p:cNvGrpSpPr/>
            <p:nvPr/>
          </p:nvGrpSpPr>
          <p:grpSpPr>
            <a:xfrm>
              <a:off x="3306695" y="2309532"/>
              <a:ext cx="2229053" cy="670313"/>
              <a:chOff x="2994617" y="2335378"/>
              <a:chExt cx="2229053" cy="670313"/>
            </a:xfrm>
          </p:grpSpPr>
          <p:sp>
            <p:nvSpPr>
              <p:cNvPr id="31" name="矩形 30"/>
              <p:cNvSpPr/>
              <p:nvPr/>
            </p:nvSpPr>
            <p:spPr>
              <a:xfrm>
                <a:off x="2994617" y="2335378"/>
                <a:ext cx="2229053" cy="670313"/>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71209"/>
                  </a:solidFill>
                </a:endParaRPr>
              </a:p>
            </p:txBody>
          </p:sp>
          <p:sp>
            <p:nvSpPr>
              <p:cNvPr id="32" name="文本框 31"/>
              <p:cNvSpPr txBox="1"/>
              <p:nvPr/>
            </p:nvSpPr>
            <p:spPr>
              <a:xfrm>
                <a:off x="3082147" y="2505903"/>
                <a:ext cx="2053993" cy="369332"/>
              </a:xfrm>
              <a:prstGeom prst="rect">
                <a:avLst/>
              </a:prstGeom>
              <a:solidFill>
                <a:srgbClr val="D9D9D9"/>
              </a:solidFill>
            </p:spPr>
            <p:txBody>
              <a:bodyPr wrap="square" rtlCol="0">
                <a:spAutoFit/>
              </a:bodyPr>
              <a:lstStyle/>
              <a:p>
                <a:pPr algn="ctr"/>
                <a:r>
                  <a:rPr lang="zh-CN" altLang="en-US" dirty="0">
                    <a:solidFill>
                      <a:srgbClr val="371209"/>
                    </a:solidFill>
                    <a:latin typeface="微软雅黑" panose="020B0503020204020204" charset="-122"/>
                    <a:ea typeface="微软雅黑" panose="020B0503020204020204" charset="-122"/>
                  </a:rPr>
                  <a:t>传统数据统计分析</a:t>
                </a:r>
                <a:endParaRPr lang="zh-CN" altLang="en-US" dirty="0">
                  <a:solidFill>
                    <a:srgbClr val="371209"/>
                  </a:solidFill>
                  <a:latin typeface="微软雅黑" panose="020B0503020204020204" charset="-122"/>
                  <a:ea typeface="微软雅黑" panose="020B0503020204020204" charset="-122"/>
                </a:endParaRPr>
              </a:p>
            </p:txBody>
          </p:sp>
        </p:grpSp>
        <p:grpSp>
          <p:nvGrpSpPr>
            <p:cNvPr id="28" name="组合 27"/>
            <p:cNvGrpSpPr/>
            <p:nvPr/>
          </p:nvGrpSpPr>
          <p:grpSpPr>
            <a:xfrm>
              <a:off x="3306695" y="3189028"/>
              <a:ext cx="2229052" cy="699932"/>
              <a:chOff x="2981721" y="3279793"/>
              <a:chExt cx="2229052" cy="1036350"/>
            </a:xfrm>
          </p:grpSpPr>
          <p:sp>
            <p:nvSpPr>
              <p:cNvPr id="29" name="矩形 28"/>
              <p:cNvSpPr/>
              <p:nvPr/>
            </p:nvSpPr>
            <p:spPr>
              <a:xfrm>
                <a:off x="2981721" y="3279793"/>
                <a:ext cx="2229052" cy="103635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71209"/>
                  </a:solidFill>
                </a:endParaRPr>
              </a:p>
            </p:txBody>
          </p:sp>
          <p:sp>
            <p:nvSpPr>
              <p:cNvPr id="30" name="文本框 29"/>
              <p:cNvSpPr txBox="1"/>
              <p:nvPr/>
            </p:nvSpPr>
            <p:spPr>
              <a:xfrm>
                <a:off x="3126105" y="3537338"/>
                <a:ext cx="1934520" cy="546849"/>
              </a:xfrm>
              <a:prstGeom prst="rect">
                <a:avLst/>
              </a:prstGeom>
              <a:noFill/>
            </p:spPr>
            <p:txBody>
              <a:bodyPr wrap="square" rtlCol="0">
                <a:spAutoFit/>
              </a:bodyPr>
              <a:lstStyle/>
              <a:p>
                <a:pPr algn="ctr"/>
                <a:r>
                  <a:rPr lang="zh-CN" altLang="en-US" dirty="0">
                    <a:solidFill>
                      <a:srgbClr val="371209"/>
                    </a:solidFill>
                    <a:latin typeface="微软雅黑" panose="020B0503020204020204" charset="-122"/>
                    <a:ea typeface="微软雅黑" panose="020B0503020204020204" charset="-122"/>
                  </a:rPr>
                  <a:t>内容分析</a:t>
                </a:r>
                <a:endParaRPr lang="zh-CN" altLang="en-US" dirty="0">
                  <a:solidFill>
                    <a:srgbClr val="371209"/>
                  </a:solidFill>
                  <a:latin typeface="微软雅黑" panose="020B0503020204020204" charset="-122"/>
                  <a:ea typeface="微软雅黑" panose="020B0503020204020204" charset="-122"/>
                </a:endParaRPr>
              </a:p>
            </p:txBody>
          </p:sp>
        </p:grpSp>
      </p:grpSp>
      <p:grpSp>
        <p:nvGrpSpPr>
          <p:cNvPr id="33" name="组合 32"/>
          <p:cNvGrpSpPr/>
          <p:nvPr/>
        </p:nvGrpSpPr>
        <p:grpSpPr>
          <a:xfrm>
            <a:off x="7938268" y="2637001"/>
            <a:ext cx="2433599" cy="2383746"/>
            <a:chOff x="5913863" y="1531613"/>
            <a:chExt cx="2433599" cy="2203445"/>
          </a:xfrm>
        </p:grpSpPr>
        <p:sp>
          <p:nvSpPr>
            <p:cNvPr id="34" name="圆角矩形 33"/>
            <p:cNvSpPr/>
            <p:nvPr/>
          </p:nvSpPr>
          <p:spPr>
            <a:xfrm>
              <a:off x="5966469" y="1531613"/>
              <a:ext cx="2321470" cy="456145"/>
            </a:xfrm>
            <a:prstGeom prst="roundRect">
              <a:avLst>
                <a:gd name="adj" fmla="val 1192"/>
              </a:avLst>
            </a:prstGeom>
            <a:solidFill>
              <a:srgbClr val="B58867"/>
            </a:solidFill>
            <a:ln>
              <a:solidFill>
                <a:schemeClr val="bg1"/>
              </a:solidFill>
            </a:ln>
            <a:effectLst>
              <a:innerShdw blurRad="114300">
                <a:schemeClr val="accent6">
                  <a:lumMod val="20000"/>
                  <a:lumOff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rgbClr val="371209"/>
                  </a:solidFill>
                  <a:latin typeface="微软雅黑" panose="020B0503020204020204" charset="-122"/>
                  <a:ea typeface="微软雅黑" panose="020B0503020204020204" charset="-122"/>
                  <a:sym typeface="+mn-ea"/>
                </a:rPr>
                <a:t>研究发现</a:t>
              </a:r>
              <a:endParaRPr kumimoji="1" lang="zh-CN" altLang="en-US" sz="2000" b="1" dirty="0">
                <a:solidFill>
                  <a:srgbClr val="371209"/>
                </a:solidFill>
                <a:latin typeface="微软雅黑" panose="020B0503020204020204" charset="-122"/>
                <a:ea typeface="微软雅黑" panose="020B0503020204020204" charset="-122"/>
                <a:sym typeface="+mn-ea"/>
              </a:endParaRPr>
            </a:p>
          </p:txBody>
        </p:sp>
        <p:grpSp>
          <p:nvGrpSpPr>
            <p:cNvPr id="35" name="组合 34"/>
            <p:cNvGrpSpPr/>
            <p:nvPr/>
          </p:nvGrpSpPr>
          <p:grpSpPr>
            <a:xfrm>
              <a:off x="5913863" y="3073543"/>
              <a:ext cx="2433599" cy="661515"/>
              <a:chOff x="5183469" y="2517776"/>
              <a:chExt cx="2159195" cy="608196"/>
            </a:xfrm>
          </p:grpSpPr>
          <p:sp>
            <p:nvSpPr>
              <p:cNvPr id="48" name="矩形 47"/>
              <p:cNvSpPr/>
              <p:nvPr/>
            </p:nvSpPr>
            <p:spPr>
              <a:xfrm>
                <a:off x="5251252" y="2517776"/>
                <a:ext cx="2038601" cy="608196"/>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solidFill>
                    <a:srgbClr val="371209"/>
                  </a:solidFill>
                </a:endParaRPr>
              </a:p>
            </p:txBody>
          </p:sp>
          <p:sp>
            <p:nvSpPr>
              <p:cNvPr id="49" name="文本框 48"/>
              <p:cNvSpPr txBox="1"/>
              <p:nvPr/>
            </p:nvSpPr>
            <p:spPr>
              <a:xfrm>
                <a:off x="5183469" y="2541331"/>
                <a:ext cx="2159195" cy="549289"/>
              </a:xfrm>
              <a:prstGeom prst="rect">
                <a:avLst/>
              </a:prstGeom>
              <a:noFill/>
            </p:spPr>
            <p:txBody>
              <a:bodyPr wrap="square" rtlCol="0">
                <a:spAutoFit/>
              </a:bodyPr>
              <a:lstStyle/>
              <a:p>
                <a:pPr algn="ctr"/>
                <a:r>
                  <a:rPr lang="zh-CN" altLang="en-US" dirty="0">
                    <a:solidFill>
                      <a:srgbClr val="371209"/>
                    </a:solidFill>
                  </a:rPr>
                  <a:t>未成年人网络权益</a:t>
                </a:r>
                <a:endParaRPr lang="en-US" altLang="zh-CN" dirty="0">
                  <a:solidFill>
                    <a:srgbClr val="371209"/>
                  </a:solidFill>
                </a:endParaRPr>
              </a:p>
              <a:p>
                <a:pPr algn="ctr"/>
                <a:r>
                  <a:rPr lang="zh-CN" altLang="en-US" dirty="0">
                    <a:solidFill>
                      <a:srgbClr val="371209"/>
                    </a:solidFill>
                  </a:rPr>
                  <a:t>保护认知</a:t>
                </a:r>
                <a:endParaRPr lang="zh-CN" altLang="en-US" dirty="0">
                  <a:solidFill>
                    <a:srgbClr val="371209"/>
                  </a:solidFill>
                </a:endParaRPr>
              </a:p>
            </p:txBody>
          </p:sp>
        </p:grpSp>
        <p:sp>
          <p:nvSpPr>
            <p:cNvPr id="45" name="文本框 44"/>
            <p:cNvSpPr txBox="1"/>
            <p:nvPr/>
          </p:nvSpPr>
          <p:spPr>
            <a:xfrm>
              <a:off x="5990259" y="2295809"/>
              <a:ext cx="2297679" cy="597445"/>
            </a:xfrm>
            <a:prstGeom prst="rect">
              <a:avLst/>
            </a:prstGeom>
            <a:solidFill>
              <a:srgbClr val="D9D9D9"/>
            </a:solidFill>
          </p:spPr>
          <p:txBody>
            <a:bodyPr wrap="square" rtlCol="0">
              <a:spAutoFit/>
            </a:bodyPr>
            <a:lstStyle/>
            <a:p>
              <a:pPr algn="ctr"/>
              <a:r>
                <a:rPr lang="zh-CN" altLang="en-US" dirty="0">
                  <a:solidFill>
                    <a:srgbClr val="371209"/>
                  </a:solidFill>
                </a:rPr>
                <a:t>未成年人网络权益</a:t>
              </a:r>
              <a:endParaRPr lang="en-US" altLang="zh-CN" dirty="0">
                <a:solidFill>
                  <a:srgbClr val="371209"/>
                </a:solidFill>
              </a:endParaRPr>
            </a:p>
            <a:p>
              <a:pPr algn="ctr"/>
              <a:r>
                <a:rPr lang="zh-CN" altLang="en-US" dirty="0">
                  <a:solidFill>
                    <a:srgbClr val="371209"/>
                  </a:solidFill>
                </a:rPr>
                <a:t>保护现状</a:t>
              </a:r>
              <a:endParaRPr lang="en-US" altLang="zh-CN" dirty="0">
                <a:solidFill>
                  <a:srgbClr val="371209"/>
                </a:solidFill>
              </a:endParaRPr>
            </a:p>
          </p:txBody>
        </p:sp>
      </p:grpSp>
      <p:grpSp>
        <p:nvGrpSpPr>
          <p:cNvPr id="7" name="组合 6"/>
          <p:cNvGrpSpPr/>
          <p:nvPr/>
        </p:nvGrpSpPr>
        <p:grpSpPr>
          <a:xfrm>
            <a:off x="1894787" y="2637001"/>
            <a:ext cx="2433600" cy="2355460"/>
            <a:chOff x="711090" y="1531613"/>
            <a:chExt cx="2433600" cy="2355460"/>
          </a:xfrm>
        </p:grpSpPr>
        <p:grpSp>
          <p:nvGrpSpPr>
            <p:cNvPr id="50" name="组合 49"/>
            <p:cNvGrpSpPr/>
            <p:nvPr/>
          </p:nvGrpSpPr>
          <p:grpSpPr>
            <a:xfrm>
              <a:off x="711090" y="2251263"/>
              <a:ext cx="2433600" cy="432000"/>
              <a:chOff x="-101769" y="2489210"/>
              <a:chExt cx="2433600" cy="432000"/>
            </a:xfrm>
          </p:grpSpPr>
          <p:sp>
            <p:nvSpPr>
              <p:cNvPr id="51" name="矩形 50"/>
              <p:cNvSpPr/>
              <p:nvPr/>
            </p:nvSpPr>
            <p:spPr>
              <a:xfrm>
                <a:off x="233374" y="2489210"/>
                <a:ext cx="1766318" cy="4320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71209"/>
                  </a:solidFill>
                  <a:latin typeface="微软雅黑" panose="020B0503020204020204" charset="-122"/>
                  <a:ea typeface="微软雅黑" panose="020B0503020204020204" charset="-122"/>
                </a:endParaRPr>
              </a:p>
            </p:txBody>
          </p:sp>
          <p:sp>
            <p:nvSpPr>
              <p:cNvPr id="52" name="文本框 51"/>
              <p:cNvSpPr txBox="1"/>
              <p:nvPr/>
            </p:nvSpPr>
            <p:spPr>
              <a:xfrm>
                <a:off x="-101769" y="2526058"/>
                <a:ext cx="2433600" cy="369332"/>
              </a:xfrm>
              <a:prstGeom prst="rect">
                <a:avLst/>
              </a:prstGeom>
              <a:noFill/>
            </p:spPr>
            <p:txBody>
              <a:bodyPr wrap="square" rtlCol="0">
                <a:spAutoFit/>
              </a:bodyPr>
              <a:lstStyle/>
              <a:p>
                <a:pPr algn="ctr"/>
                <a:r>
                  <a:rPr lang="zh-CN" altLang="en-US" dirty="0">
                    <a:solidFill>
                      <a:srgbClr val="371209"/>
                    </a:solidFill>
                    <a:latin typeface="微软雅黑" panose="020B0503020204020204" charset="-122"/>
                    <a:ea typeface="微软雅黑" panose="020B0503020204020204" charset="-122"/>
                  </a:rPr>
                  <a:t>调查背景</a:t>
                </a:r>
                <a:endParaRPr lang="zh-CN" altLang="en-US" dirty="0">
                  <a:solidFill>
                    <a:srgbClr val="371209"/>
                  </a:solidFill>
                  <a:latin typeface="微软雅黑" panose="020B0503020204020204" charset="-122"/>
                  <a:ea typeface="微软雅黑" panose="020B0503020204020204" charset="-122"/>
                </a:endParaRPr>
              </a:p>
            </p:txBody>
          </p:sp>
        </p:grpSp>
        <p:grpSp>
          <p:nvGrpSpPr>
            <p:cNvPr id="53" name="组合 52"/>
            <p:cNvGrpSpPr/>
            <p:nvPr/>
          </p:nvGrpSpPr>
          <p:grpSpPr>
            <a:xfrm>
              <a:off x="1042785" y="2837926"/>
              <a:ext cx="1782377" cy="432000"/>
              <a:chOff x="229926" y="3075873"/>
              <a:chExt cx="1782377" cy="432000"/>
            </a:xfrm>
          </p:grpSpPr>
          <p:sp>
            <p:nvSpPr>
              <p:cNvPr id="54" name="矩形 53"/>
              <p:cNvSpPr/>
              <p:nvPr/>
            </p:nvSpPr>
            <p:spPr>
              <a:xfrm>
                <a:off x="229926" y="3075873"/>
                <a:ext cx="1766318" cy="4320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71209"/>
                  </a:solidFill>
                  <a:latin typeface="微软雅黑" panose="020B0503020204020204" charset="-122"/>
                  <a:ea typeface="微软雅黑" panose="020B0503020204020204" charset="-122"/>
                </a:endParaRPr>
              </a:p>
            </p:txBody>
          </p:sp>
          <p:sp>
            <p:nvSpPr>
              <p:cNvPr id="55" name="文本框 54"/>
              <p:cNvSpPr txBox="1"/>
              <p:nvPr/>
            </p:nvSpPr>
            <p:spPr>
              <a:xfrm>
                <a:off x="245985" y="3104456"/>
                <a:ext cx="1766318" cy="369332"/>
              </a:xfrm>
              <a:prstGeom prst="rect">
                <a:avLst/>
              </a:prstGeom>
              <a:noFill/>
            </p:spPr>
            <p:txBody>
              <a:bodyPr wrap="square" rtlCol="0">
                <a:spAutoFit/>
              </a:bodyPr>
              <a:lstStyle/>
              <a:p>
                <a:pPr algn="ctr"/>
                <a:r>
                  <a:rPr lang="zh-CN" altLang="en-US" dirty="0">
                    <a:solidFill>
                      <a:srgbClr val="371209"/>
                    </a:solidFill>
                    <a:latin typeface="微软雅黑" panose="020B0503020204020204" charset="-122"/>
                    <a:ea typeface="微软雅黑" panose="020B0503020204020204" charset="-122"/>
                  </a:rPr>
                  <a:t>调查方式</a:t>
                </a:r>
                <a:endParaRPr lang="zh-CN" altLang="en-US" dirty="0">
                  <a:solidFill>
                    <a:srgbClr val="371209"/>
                  </a:solidFill>
                  <a:latin typeface="微软雅黑" panose="020B0503020204020204" charset="-122"/>
                  <a:ea typeface="微软雅黑" panose="020B0503020204020204" charset="-122"/>
                </a:endParaRPr>
              </a:p>
            </p:txBody>
          </p:sp>
        </p:grpSp>
        <p:grpSp>
          <p:nvGrpSpPr>
            <p:cNvPr id="56" name="组合 55"/>
            <p:cNvGrpSpPr/>
            <p:nvPr/>
          </p:nvGrpSpPr>
          <p:grpSpPr>
            <a:xfrm>
              <a:off x="1042785" y="3455073"/>
              <a:ext cx="1799710" cy="432000"/>
              <a:chOff x="229926" y="3693020"/>
              <a:chExt cx="1799710" cy="432000"/>
            </a:xfrm>
          </p:grpSpPr>
          <p:sp>
            <p:nvSpPr>
              <p:cNvPr id="57" name="矩形 56"/>
              <p:cNvSpPr/>
              <p:nvPr/>
            </p:nvSpPr>
            <p:spPr>
              <a:xfrm>
                <a:off x="229926" y="3693020"/>
                <a:ext cx="1766318" cy="4320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71209"/>
                  </a:solidFill>
                  <a:latin typeface="微软雅黑" panose="020B0503020204020204" charset="-122"/>
                  <a:ea typeface="微软雅黑" panose="020B0503020204020204" charset="-122"/>
                </a:endParaRPr>
              </a:p>
            </p:txBody>
          </p:sp>
          <p:sp>
            <p:nvSpPr>
              <p:cNvPr id="58" name="文本框 57"/>
              <p:cNvSpPr txBox="1"/>
              <p:nvPr/>
            </p:nvSpPr>
            <p:spPr>
              <a:xfrm>
                <a:off x="263318" y="3726235"/>
                <a:ext cx="1766318" cy="369332"/>
              </a:xfrm>
              <a:prstGeom prst="rect">
                <a:avLst/>
              </a:prstGeom>
              <a:noFill/>
            </p:spPr>
            <p:txBody>
              <a:bodyPr wrap="square" rtlCol="0">
                <a:spAutoFit/>
              </a:bodyPr>
              <a:lstStyle/>
              <a:p>
                <a:pPr algn="ctr"/>
                <a:r>
                  <a:rPr lang="zh-CN" altLang="en-US" dirty="0">
                    <a:solidFill>
                      <a:srgbClr val="371209"/>
                    </a:solidFill>
                    <a:latin typeface="微软雅黑" panose="020B0503020204020204" charset="-122"/>
                    <a:ea typeface="微软雅黑" panose="020B0503020204020204" charset="-122"/>
                  </a:rPr>
                  <a:t>调查对象</a:t>
                </a:r>
                <a:endParaRPr lang="zh-CN" altLang="en-US" dirty="0">
                  <a:solidFill>
                    <a:srgbClr val="371209"/>
                  </a:solidFill>
                  <a:latin typeface="微软雅黑" panose="020B0503020204020204" charset="-122"/>
                  <a:ea typeface="微软雅黑" panose="020B0503020204020204" charset="-122"/>
                </a:endParaRPr>
              </a:p>
            </p:txBody>
          </p:sp>
        </p:grpSp>
        <p:sp>
          <p:nvSpPr>
            <p:cNvPr id="62" name="圆角矩形 61"/>
            <p:cNvSpPr/>
            <p:nvPr/>
          </p:nvSpPr>
          <p:spPr>
            <a:xfrm>
              <a:off x="1042784" y="1531613"/>
              <a:ext cx="1766319" cy="456145"/>
            </a:xfrm>
            <a:prstGeom prst="roundRect">
              <a:avLst>
                <a:gd name="adj" fmla="val 2323"/>
              </a:avLst>
            </a:prstGeom>
            <a:solidFill>
              <a:srgbClr val="B58867"/>
            </a:solidFill>
            <a:ln>
              <a:noFill/>
            </a:ln>
            <a:effectLst>
              <a:innerShdw blurRad="114300">
                <a:schemeClr val="accent6">
                  <a:lumMod val="20000"/>
                  <a:lumOff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rgbClr val="371209"/>
                  </a:solidFill>
                  <a:latin typeface="微软雅黑" panose="020B0503020204020204" charset="-122"/>
                  <a:ea typeface="微软雅黑" panose="020B0503020204020204" charset="-122"/>
                  <a:sym typeface="+mn-ea"/>
                </a:rPr>
                <a:t>背景与来源</a:t>
              </a:r>
              <a:endParaRPr kumimoji="1" lang="zh-CN" altLang="en-US" sz="2000" b="1" dirty="0">
                <a:solidFill>
                  <a:srgbClr val="371209"/>
                </a:solidFill>
                <a:latin typeface="微软雅黑" panose="020B0503020204020204" charset="-122"/>
                <a:ea typeface="微软雅黑" panose="020B0503020204020204" charset="-122"/>
              </a:endParaRPr>
            </a:p>
          </p:txBody>
        </p:sp>
      </p:grpSp>
      <p:grpSp>
        <p:nvGrpSpPr>
          <p:cNvPr id="63" name="组合 62"/>
          <p:cNvGrpSpPr/>
          <p:nvPr/>
        </p:nvGrpSpPr>
        <p:grpSpPr>
          <a:xfrm>
            <a:off x="4291158" y="2825070"/>
            <a:ext cx="299397" cy="2037446"/>
            <a:chOff x="2186822" y="3067419"/>
            <a:chExt cx="200030" cy="1594433"/>
          </a:xfrm>
        </p:grpSpPr>
        <p:sp>
          <p:nvSpPr>
            <p:cNvPr id="64" name="右箭头 63"/>
            <p:cNvSpPr/>
            <p:nvPr/>
          </p:nvSpPr>
          <p:spPr>
            <a:xfrm>
              <a:off x="2186822" y="3067419"/>
              <a:ext cx="199955" cy="289824"/>
            </a:xfrm>
            <a:prstGeom prst="rightArrow">
              <a:avLst/>
            </a:prstGeom>
            <a:solidFill>
              <a:schemeClr val="tx2">
                <a:lumMod val="25000"/>
                <a:lumOff val="75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defTabSz="685800"/>
              <a:endParaRPr lang="zh-CN" altLang="en-US" sz="1200" b="1">
                <a:solidFill>
                  <a:prstClr val="white"/>
                </a:solidFill>
                <a:latin typeface="微软雅黑" panose="020B0503020204020204" charset="-122"/>
                <a:ea typeface="微软雅黑" panose="020B0503020204020204" charset="-122"/>
              </a:endParaRPr>
            </a:p>
          </p:txBody>
        </p:sp>
        <p:sp>
          <p:nvSpPr>
            <p:cNvPr id="65" name="右箭头 64"/>
            <p:cNvSpPr/>
            <p:nvPr/>
          </p:nvSpPr>
          <p:spPr>
            <a:xfrm>
              <a:off x="2186897" y="3735777"/>
              <a:ext cx="199955" cy="289824"/>
            </a:xfrm>
            <a:prstGeom prst="rightArrow">
              <a:avLst/>
            </a:prstGeom>
            <a:solidFill>
              <a:schemeClr val="tx2">
                <a:lumMod val="25000"/>
                <a:lumOff val="75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defTabSz="685800"/>
              <a:endParaRPr lang="zh-CN" altLang="en-US" sz="1200" b="1">
                <a:solidFill>
                  <a:prstClr val="white"/>
                </a:solidFill>
                <a:latin typeface="微软雅黑" panose="020B0503020204020204" charset="-122"/>
                <a:ea typeface="微软雅黑" panose="020B0503020204020204" charset="-122"/>
              </a:endParaRPr>
            </a:p>
          </p:txBody>
        </p:sp>
        <p:sp>
          <p:nvSpPr>
            <p:cNvPr id="66" name="右箭头 65"/>
            <p:cNvSpPr/>
            <p:nvPr/>
          </p:nvSpPr>
          <p:spPr>
            <a:xfrm>
              <a:off x="2186822" y="4372028"/>
              <a:ext cx="199955" cy="289824"/>
            </a:xfrm>
            <a:prstGeom prst="rightArrow">
              <a:avLst/>
            </a:prstGeom>
            <a:solidFill>
              <a:schemeClr val="tx2">
                <a:lumMod val="25000"/>
                <a:lumOff val="75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defTabSz="685800"/>
              <a:endParaRPr lang="zh-CN" altLang="en-US" sz="1200" b="1">
                <a:solidFill>
                  <a:prstClr val="white"/>
                </a:solidFill>
                <a:latin typeface="微软雅黑" panose="020B0503020204020204" charset="-122"/>
                <a:ea typeface="微软雅黑" panose="020B0503020204020204" charset="-122"/>
              </a:endParaRPr>
            </a:p>
          </p:txBody>
        </p:sp>
      </p:grpSp>
      <p:grpSp>
        <p:nvGrpSpPr>
          <p:cNvPr id="67" name="组合 66"/>
          <p:cNvGrpSpPr/>
          <p:nvPr/>
        </p:nvGrpSpPr>
        <p:grpSpPr>
          <a:xfrm>
            <a:off x="7416354" y="2849011"/>
            <a:ext cx="277620" cy="1813913"/>
            <a:chOff x="2186822" y="3067419"/>
            <a:chExt cx="200030" cy="1594433"/>
          </a:xfrm>
        </p:grpSpPr>
        <p:sp>
          <p:nvSpPr>
            <p:cNvPr id="68" name="右箭头 67"/>
            <p:cNvSpPr/>
            <p:nvPr/>
          </p:nvSpPr>
          <p:spPr>
            <a:xfrm>
              <a:off x="2186822" y="3067419"/>
              <a:ext cx="199955" cy="289824"/>
            </a:xfrm>
            <a:prstGeom prst="rightArrow">
              <a:avLst/>
            </a:prstGeom>
            <a:solidFill>
              <a:schemeClr val="tx2">
                <a:lumMod val="25000"/>
                <a:lumOff val="75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defTabSz="685800"/>
              <a:endParaRPr lang="zh-CN" altLang="en-US" sz="1200" b="1">
                <a:solidFill>
                  <a:prstClr val="white"/>
                </a:solidFill>
                <a:latin typeface="微软雅黑" panose="020B0503020204020204" charset="-122"/>
                <a:ea typeface="微软雅黑" panose="020B0503020204020204" charset="-122"/>
              </a:endParaRPr>
            </a:p>
          </p:txBody>
        </p:sp>
        <p:sp>
          <p:nvSpPr>
            <p:cNvPr id="69" name="右箭头 68"/>
            <p:cNvSpPr/>
            <p:nvPr/>
          </p:nvSpPr>
          <p:spPr>
            <a:xfrm>
              <a:off x="2186897" y="3735777"/>
              <a:ext cx="199955" cy="289824"/>
            </a:xfrm>
            <a:prstGeom prst="rightArrow">
              <a:avLst/>
            </a:prstGeom>
            <a:solidFill>
              <a:schemeClr val="tx2">
                <a:lumMod val="25000"/>
                <a:lumOff val="75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defTabSz="685800"/>
              <a:endParaRPr lang="zh-CN" altLang="en-US" sz="1200" b="1">
                <a:solidFill>
                  <a:prstClr val="white"/>
                </a:solidFill>
                <a:latin typeface="微软雅黑" panose="020B0503020204020204" charset="-122"/>
                <a:ea typeface="微软雅黑" panose="020B0503020204020204" charset="-122"/>
              </a:endParaRPr>
            </a:p>
          </p:txBody>
        </p:sp>
        <p:sp>
          <p:nvSpPr>
            <p:cNvPr id="70" name="右箭头 69"/>
            <p:cNvSpPr/>
            <p:nvPr/>
          </p:nvSpPr>
          <p:spPr>
            <a:xfrm>
              <a:off x="2186822" y="4372028"/>
              <a:ext cx="199955" cy="289824"/>
            </a:xfrm>
            <a:prstGeom prst="rightArrow">
              <a:avLst/>
            </a:prstGeom>
            <a:solidFill>
              <a:schemeClr val="tx2">
                <a:lumMod val="25000"/>
                <a:lumOff val="75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defTabSz="685800"/>
              <a:endParaRPr lang="zh-CN" altLang="en-US" sz="1200" b="1">
                <a:solidFill>
                  <a:prstClr val="white"/>
                </a:solidFill>
                <a:latin typeface="微软雅黑" panose="020B0503020204020204" charset="-122"/>
                <a:ea typeface="微软雅黑" panose="020B0503020204020204" charset="-122"/>
              </a:endParaRPr>
            </a:p>
          </p:txBody>
        </p:sp>
      </p:grpSp>
      <p:grpSp>
        <p:nvGrpSpPr>
          <p:cNvPr id="73" name="组合 72"/>
          <p:cNvGrpSpPr/>
          <p:nvPr/>
        </p:nvGrpSpPr>
        <p:grpSpPr>
          <a:xfrm>
            <a:off x="3649980" y="826866"/>
            <a:ext cx="4892040" cy="584835"/>
            <a:chOff x="6474" y="574"/>
            <a:chExt cx="7704" cy="921"/>
          </a:xfrm>
        </p:grpSpPr>
        <p:sp>
          <p:nvSpPr>
            <p:cNvPr id="74" name="矩形 73"/>
            <p:cNvSpPr/>
            <p:nvPr/>
          </p:nvSpPr>
          <p:spPr>
            <a:xfrm>
              <a:off x="8769" y="574"/>
              <a:ext cx="3118" cy="921"/>
            </a:xfrm>
            <a:prstGeom prst="rect">
              <a:avLst/>
            </a:prstGeom>
          </p:spPr>
          <p:txBody>
            <a:bodyPr wrap="none">
              <a:spAutoFit/>
            </a:bodyPr>
            <a:lstStyle/>
            <a:p>
              <a:pPr algn="ctr"/>
              <a:r>
                <a:rPr lang="zh-CN" altLang="en-US" sz="3200" spc="300" dirty="0">
                  <a:solidFill>
                    <a:srgbClr val="381309"/>
                  </a:solidFill>
                  <a:latin typeface="Century Gothic" panose="020B0502020202020204" pitchFamily="34" charset="0"/>
                  <a:ea typeface="微软雅黑" panose="020B0503020204020204" charset="-122"/>
                  <a:sym typeface="Century Gothic" panose="020B0502020202020204" pitchFamily="34" charset="0"/>
                </a:rPr>
                <a:t>整体框架</a:t>
              </a:r>
              <a:endParaRPr lang="zh-CN" altLang="en-US" sz="3200" spc="300" dirty="0">
                <a:solidFill>
                  <a:srgbClr val="381309"/>
                </a:solidFill>
                <a:latin typeface="Century Gothic" panose="020B0502020202020204" pitchFamily="34" charset="0"/>
                <a:ea typeface="微软雅黑" panose="020B0503020204020204" charset="-122"/>
                <a:sym typeface="Century Gothic" panose="020B0502020202020204" pitchFamily="34" charset="0"/>
              </a:endParaRPr>
            </a:p>
          </p:txBody>
        </p:sp>
        <p:grpSp>
          <p:nvGrpSpPr>
            <p:cNvPr id="75" name="组合 74"/>
            <p:cNvGrpSpPr/>
            <p:nvPr/>
          </p:nvGrpSpPr>
          <p:grpSpPr>
            <a:xfrm>
              <a:off x="6474" y="882"/>
              <a:ext cx="800" cy="417"/>
              <a:chOff x="6947" y="1121"/>
              <a:chExt cx="800" cy="417"/>
            </a:xfrm>
          </p:grpSpPr>
          <p:sp>
            <p:nvSpPr>
              <p:cNvPr id="79" name="燕尾形 78"/>
              <p:cNvSpPr/>
              <p:nvPr/>
            </p:nvSpPr>
            <p:spPr>
              <a:xfrm>
                <a:off x="7361" y="1121"/>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燕尾形 79"/>
              <p:cNvSpPr/>
              <p:nvPr/>
            </p:nvSpPr>
            <p:spPr>
              <a:xfrm>
                <a:off x="6947" y="1130"/>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6" name="组合 75"/>
            <p:cNvGrpSpPr/>
            <p:nvPr/>
          </p:nvGrpSpPr>
          <p:grpSpPr>
            <a:xfrm flipH="1">
              <a:off x="13378" y="873"/>
              <a:ext cx="800" cy="417"/>
              <a:chOff x="6947" y="1121"/>
              <a:chExt cx="800" cy="417"/>
            </a:xfrm>
          </p:grpSpPr>
          <p:sp>
            <p:nvSpPr>
              <p:cNvPr id="77" name="燕尾形 76"/>
              <p:cNvSpPr/>
              <p:nvPr/>
            </p:nvSpPr>
            <p:spPr>
              <a:xfrm>
                <a:off x="7361" y="1121"/>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燕尾形 77"/>
              <p:cNvSpPr/>
              <p:nvPr/>
            </p:nvSpPr>
            <p:spPr>
              <a:xfrm>
                <a:off x="6947" y="1130"/>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组合 53"/>
          <p:cNvGrpSpPr/>
          <p:nvPr/>
        </p:nvGrpSpPr>
        <p:grpSpPr>
          <a:xfrm>
            <a:off x="4378243" y="3483741"/>
            <a:ext cx="3101945" cy="2360319"/>
            <a:chOff x="450203" y="3484109"/>
            <a:chExt cx="3101945" cy="2360319"/>
          </a:xfrm>
        </p:grpSpPr>
        <p:sp>
          <p:nvSpPr>
            <p:cNvPr id="55" name="文本框 54"/>
            <p:cNvSpPr txBox="1"/>
            <p:nvPr/>
          </p:nvSpPr>
          <p:spPr>
            <a:xfrm>
              <a:off x="450203" y="4204660"/>
              <a:ext cx="2934526" cy="430374"/>
            </a:xfrm>
            <a:prstGeom prst="rect">
              <a:avLst/>
            </a:prstGeom>
            <a:noFill/>
          </p:spPr>
          <p:txBody>
            <a:bodyPr wrap="square" rtlCol="0">
              <a:spAutoFit/>
            </a:bodyPr>
            <a:lstStyle/>
            <a:p>
              <a:pPr marL="381000" indent="-381000" algn="just">
                <a:lnSpc>
                  <a:spcPct val="120000"/>
                </a:lnSpc>
                <a:buFont typeface="Wingdings" panose="05000000000000000000" pitchFamily="2" charset="2"/>
                <a:buChar char="ü"/>
              </a:pPr>
              <a:endParaRPr kumimoji="1" lang="zh-CN" altLang="en-US" sz="2000" dirty="0">
                <a:solidFill>
                  <a:srgbClr val="371209"/>
                </a:solidFill>
                <a:latin typeface="+mn-ea"/>
              </a:endParaRPr>
            </a:p>
          </p:txBody>
        </p:sp>
        <p:sp>
          <p:nvSpPr>
            <p:cNvPr id="56" name="Rectangle 4"/>
            <p:cNvSpPr/>
            <p:nvPr/>
          </p:nvSpPr>
          <p:spPr>
            <a:xfrm>
              <a:off x="465379" y="3991542"/>
              <a:ext cx="3086769" cy="1852886"/>
            </a:xfrm>
            <a:prstGeom prst="rect">
              <a:avLst/>
            </a:prstGeom>
            <a:ln>
              <a:solidFill>
                <a:srgbClr val="664A4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371209"/>
                </a:solidFill>
                <a:effectLst/>
                <a:uLnTx/>
                <a:uFillTx/>
                <a:latin typeface="思源黑体 Light" panose="020B0300000000000000" pitchFamily="34" charset="-122"/>
                <a:ea typeface="+mn-ea"/>
                <a:cs typeface="+mn-cs"/>
              </a:endParaRPr>
            </a:p>
          </p:txBody>
        </p:sp>
        <p:sp>
          <p:nvSpPr>
            <p:cNvPr id="57" name="矩形 56"/>
            <p:cNvSpPr/>
            <p:nvPr/>
          </p:nvSpPr>
          <p:spPr>
            <a:xfrm>
              <a:off x="465379" y="3484109"/>
              <a:ext cx="3086769" cy="507433"/>
            </a:xfrm>
            <a:prstGeom prst="rect">
              <a:avLst/>
            </a:prstGeom>
            <a:solidFill>
              <a:srgbClr val="664A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solidFill>
                  <a:srgbClr val="371209"/>
                </a:solidFill>
              </a:endParaRPr>
            </a:p>
          </p:txBody>
        </p:sp>
      </p:grpSp>
      <p:pic>
        <p:nvPicPr>
          <p:cNvPr id="5" name="图片 4" descr="调查活动logo"/>
          <p:cNvPicPr>
            <a:picLocks noChangeAspect="1"/>
          </p:cNvPicPr>
          <p:nvPr/>
        </p:nvPicPr>
        <p:blipFill>
          <a:blip r:embed="rId1"/>
          <a:stretch>
            <a:fillRect/>
          </a:stretch>
        </p:blipFill>
        <p:spPr>
          <a:xfrm>
            <a:off x="249767" y="216747"/>
            <a:ext cx="620607" cy="620607"/>
          </a:xfrm>
          <a:prstGeom prst="rect">
            <a:avLst/>
          </a:prstGeom>
        </p:spPr>
      </p:pic>
      <p:pic>
        <p:nvPicPr>
          <p:cNvPr id="3" name="图片 2" descr="未标题-3"/>
          <p:cNvPicPr>
            <a:picLocks noChangeAspect="1"/>
          </p:cNvPicPr>
          <p:nvPr/>
        </p:nvPicPr>
        <p:blipFill>
          <a:blip r:embed="rId2"/>
          <a:srcRect l="65278" b="80121"/>
          <a:stretch>
            <a:fillRect/>
          </a:stretch>
        </p:blipFill>
        <p:spPr>
          <a:xfrm>
            <a:off x="753534" y="479214"/>
            <a:ext cx="4233333" cy="334433"/>
          </a:xfrm>
          <a:prstGeom prst="rect">
            <a:avLst/>
          </a:prstGeom>
        </p:spPr>
      </p:pic>
      <p:pic>
        <p:nvPicPr>
          <p:cNvPr id="18" name="图片 17" descr="发布周3"/>
          <p:cNvPicPr>
            <a:picLocks noChangeAspect="1"/>
          </p:cNvPicPr>
          <p:nvPr/>
        </p:nvPicPr>
        <p:blipFill>
          <a:blip r:embed="rId3"/>
          <a:srcRect l="30810" r="28271" b="17461"/>
          <a:stretch>
            <a:fillRect/>
          </a:stretch>
        </p:blipFill>
        <p:spPr>
          <a:xfrm>
            <a:off x="10316634" y="-25400"/>
            <a:ext cx="791633" cy="1128607"/>
          </a:xfrm>
          <a:prstGeom prst="rect">
            <a:avLst/>
          </a:prstGeom>
        </p:spPr>
      </p:pic>
      <p:pic>
        <p:nvPicPr>
          <p:cNvPr id="19" name="图片 18" descr="发布周1"/>
          <p:cNvPicPr>
            <a:picLocks noChangeAspect="1"/>
          </p:cNvPicPr>
          <p:nvPr/>
        </p:nvPicPr>
        <p:blipFill>
          <a:blip r:embed="rId4"/>
          <a:srcRect l="28837" r="24397" b="16204"/>
          <a:stretch>
            <a:fillRect/>
          </a:stretch>
        </p:blipFill>
        <p:spPr>
          <a:xfrm>
            <a:off x="11209020" y="-41487"/>
            <a:ext cx="936413" cy="1225973"/>
          </a:xfrm>
          <a:prstGeom prst="rect">
            <a:avLst/>
          </a:prstGeom>
        </p:spPr>
      </p:pic>
      <p:pic>
        <p:nvPicPr>
          <p:cNvPr id="20" name="图片 19" descr="发布周2"/>
          <p:cNvPicPr>
            <a:picLocks noChangeAspect="1"/>
          </p:cNvPicPr>
          <p:nvPr/>
        </p:nvPicPr>
        <p:blipFill>
          <a:blip r:embed="rId5"/>
          <a:srcRect l="42028" t="32763" r="22028" b="34675"/>
          <a:stretch>
            <a:fillRect/>
          </a:stretch>
        </p:blipFill>
        <p:spPr>
          <a:xfrm>
            <a:off x="914400" y="265854"/>
            <a:ext cx="4382347" cy="547793"/>
          </a:xfrm>
          <a:prstGeom prst="rect">
            <a:avLst/>
          </a:prstGeom>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0756" y="1659265"/>
            <a:ext cx="4579620" cy="1494367"/>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p:cNvSpPr txBox="1"/>
          <p:nvPr/>
        </p:nvSpPr>
        <p:spPr>
          <a:xfrm>
            <a:off x="724381" y="1981954"/>
            <a:ext cx="5521955" cy="799642"/>
          </a:xfrm>
          <a:prstGeom prst="rect">
            <a:avLst/>
          </a:prstGeom>
          <a:noFill/>
        </p:spPr>
        <p:txBody>
          <a:bodyPr wrap="square" rtlCol="0">
            <a:spAutoFit/>
          </a:bodyPr>
          <a:lstStyle/>
          <a:p>
            <a:pPr marL="381000" indent="-381000" algn="just">
              <a:lnSpc>
                <a:spcPct val="120000"/>
              </a:lnSpc>
              <a:buFont typeface="Arial" panose="020B0604020202020204" pitchFamily="34" charset="0"/>
              <a:buChar char="•"/>
            </a:pPr>
            <a:r>
              <a:rPr lang="zh-CN" altLang="en-US" sz="2000" dirty="0">
                <a:solidFill>
                  <a:srgbClr val="371209"/>
                </a:solidFill>
                <a:latin typeface="微软雅黑" panose="020B0503020204020204" charset="-122"/>
                <a:ea typeface="微软雅黑" panose="020B0503020204020204" charset="-122"/>
                <a:cs typeface="宋体" panose="02010600030101010101" pitchFamily="2" charset="-122"/>
                <a:sym typeface="+mn-ea"/>
              </a:rPr>
              <a:t>发起单位：</a:t>
            </a:r>
            <a:r>
              <a:rPr lang="en-US" altLang="zh-CN" sz="2000" dirty="0">
                <a:solidFill>
                  <a:srgbClr val="371209"/>
                </a:solidFill>
                <a:latin typeface="微软雅黑" panose="020B0503020204020204" charset="-122"/>
                <a:ea typeface="微软雅黑" panose="020B0503020204020204" charset="-122"/>
                <a:cs typeface="宋体" panose="02010600030101010101" pitchFamily="2" charset="-122"/>
                <a:sym typeface="+mn-ea"/>
              </a:rPr>
              <a:t>2021</a:t>
            </a:r>
            <a:r>
              <a:rPr lang="zh-CN" altLang="en-US" sz="2000" dirty="0">
                <a:solidFill>
                  <a:srgbClr val="371209"/>
                </a:solidFill>
                <a:latin typeface="微软雅黑" panose="020B0503020204020204" charset="-122"/>
                <a:ea typeface="微软雅黑" panose="020B0503020204020204" charset="-122"/>
              </a:rPr>
              <a:t>年度调查活动由全国</a:t>
            </a:r>
            <a:r>
              <a:rPr lang="en-US" altLang="zh-CN" sz="2000" b="1" dirty="0">
                <a:solidFill>
                  <a:srgbClr val="371209"/>
                </a:solidFill>
                <a:latin typeface="微软雅黑" panose="020B0503020204020204" charset="-122"/>
                <a:ea typeface="微软雅黑" panose="020B0503020204020204" charset="-122"/>
              </a:rPr>
              <a:t>135</a:t>
            </a:r>
            <a:r>
              <a:rPr lang="zh-CN" altLang="en-US" sz="2000" dirty="0">
                <a:solidFill>
                  <a:srgbClr val="371209"/>
                </a:solidFill>
                <a:latin typeface="微软雅黑" panose="020B0503020204020204" charset="-122"/>
                <a:ea typeface="微软雅黑" panose="020B0503020204020204" charset="-122"/>
              </a:rPr>
              <a:t>家网络安全行业协会及相关社会组织联合发起。</a:t>
            </a:r>
            <a:endParaRPr lang="zh-CN" altLang="en-US" sz="2000" dirty="0">
              <a:solidFill>
                <a:srgbClr val="371209"/>
              </a:solidFill>
              <a:latin typeface="微软雅黑" panose="020B0503020204020204" charset="-122"/>
              <a:ea typeface="微软雅黑" panose="020B0503020204020204" charset="-122"/>
            </a:endParaRPr>
          </a:p>
        </p:txBody>
      </p:sp>
      <p:sp>
        <p:nvSpPr>
          <p:cNvPr id="22" name="文本框 21"/>
          <p:cNvSpPr txBox="1"/>
          <p:nvPr/>
        </p:nvSpPr>
        <p:spPr>
          <a:xfrm>
            <a:off x="5019973" y="3467954"/>
            <a:ext cx="1880783" cy="523220"/>
          </a:xfrm>
          <a:prstGeom prst="rect">
            <a:avLst/>
          </a:prstGeom>
          <a:noFill/>
        </p:spPr>
        <p:txBody>
          <a:bodyPr wrap="square" rtlCol="0">
            <a:spAutoFit/>
          </a:bodyPr>
          <a:lstStyle/>
          <a:p>
            <a:pPr algn="dist"/>
            <a:r>
              <a:rPr kumimoji="1" lang="zh-CN" altLang="en-US" sz="2800" dirty="0">
                <a:solidFill>
                  <a:schemeClr val="bg1"/>
                </a:solidFill>
              </a:rPr>
              <a:t>调查形式</a:t>
            </a:r>
            <a:endParaRPr kumimoji="1" lang="zh-CN" altLang="en-US" sz="2800" dirty="0">
              <a:solidFill>
                <a:schemeClr val="bg1"/>
              </a:solidFill>
            </a:endParaRPr>
          </a:p>
        </p:txBody>
      </p:sp>
      <p:sp>
        <p:nvSpPr>
          <p:cNvPr id="27" name="文本框 26"/>
          <p:cNvSpPr txBox="1"/>
          <p:nvPr/>
        </p:nvSpPr>
        <p:spPr>
          <a:xfrm>
            <a:off x="2079595" y="4722479"/>
            <a:ext cx="1880783" cy="584775"/>
          </a:xfrm>
          <a:prstGeom prst="rect">
            <a:avLst/>
          </a:prstGeom>
          <a:noFill/>
        </p:spPr>
        <p:txBody>
          <a:bodyPr wrap="square" rtlCol="0">
            <a:spAutoFit/>
          </a:bodyPr>
          <a:lstStyle/>
          <a:p>
            <a:r>
              <a:rPr kumimoji="1" lang="zh-CN" altLang="en-US" sz="3200" b="1" dirty="0">
                <a:solidFill>
                  <a:schemeClr val="bg1"/>
                </a:solidFill>
              </a:rPr>
              <a:t>调查问卷</a:t>
            </a:r>
            <a:endParaRPr kumimoji="1" lang="zh-CN" altLang="en-US" sz="3200" b="1" dirty="0">
              <a:solidFill>
                <a:schemeClr val="bg1"/>
              </a:solidFill>
            </a:endParaRPr>
          </a:p>
        </p:txBody>
      </p:sp>
      <p:sp>
        <p:nvSpPr>
          <p:cNvPr id="28" name="文本框 27"/>
          <p:cNvSpPr txBox="1"/>
          <p:nvPr/>
        </p:nvSpPr>
        <p:spPr>
          <a:xfrm>
            <a:off x="8755915" y="4722479"/>
            <a:ext cx="1880783" cy="584775"/>
          </a:xfrm>
          <a:prstGeom prst="rect">
            <a:avLst/>
          </a:prstGeom>
          <a:noFill/>
        </p:spPr>
        <p:txBody>
          <a:bodyPr wrap="square" rtlCol="0">
            <a:spAutoFit/>
          </a:bodyPr>
          <a:lstStyle/>
          <a:p>
            <a:r>
              <a:rPr kumimoji="1" lang="zh-CN" altLang="en-US" sz="3200" b="1" dirty="0">
                <a:solidFill>
                  <a:schemeClr val="bg1"/>
                </a:solidFill>
              </a:rPr>
              <a:t>调查时间</a:t>
            </a:r>
            <a:endParaRPr kumimoji="1" lang="zh-CN" altLang="en-US" sz="3200" b="1" dirty="0">
              <a:solidFill>
                <a:schemeClr val="bg1"/>
              </a:solidFill>
            </a:endParaRPr>
          </a:p>
        </p:txBody>
      </p:sp>
      <p:grpSp>
        <p:nvGrpSpPr>
          <p:cNvPr id="7" name="组合 6"/>
          <p:cNvGrpSpPr/>
          <p:nvPr/>
        </p:nvGrpSpPr>
        <p:grpSpPr>
          <a:xfrm>
            <a:off x="560070" y="3484109"/>
            <a:ext cx="3101945" cy="2360319"/>
            <a:chOff x="450203" y="3484109"/>
            <a:chExt cx="3101945" cy="2360319"/>
          </a:xfrm>
        </p:grpSpPr>
        <p:sp>
          <p:nvSpPr>
            <p:cNvPr id="29" name="文本框 28"/>
            <p:cNvSpPr txBox="1"/>
            <p:nvPr/>
          </p:nvSpPr>
          <p:spPr>
            <a:xfrm>
              <a:off x="450203" y="4204660"/>
              <a:ext cx="2934526" cy="1568450"/>
            </a:xfrm>
            <a:prstGeom prst="rect">
              <a:avLst/>
            </a:prstGeom>
            <a:noFill/>
          </p:spPr>
          <p:txBody>
            <a:bodyPr wrap="square" rtlCol="0">
              <a:spAutoFit/>
            </a:bodyPr>
            <a:lstStyle/>
            <a:p>
              <a:pPr marL="381000" indent="-381000" algn="just">
                <a:lnSpc>
                  <a:spcPct val="120000"/>
                </a:lnSpc>
                <a:buFont typeface="Wingdings" panose="05000000000000000000" pitchFamily="2" charset="2"/>
                <a:buChar char="ü"/>
              </a:pPr>
              <a:r>
                <a:rPr kumimoji="1" lang="zh-CN" altLang="en-US" sz="2000" dirty="0">
                  <a:solidFill>
                    <a:srgbClr val="371209"/>
                  </a:solidFill>
                  <a:latin typeface="+mn-ea"/>
                </a:rPr>
                <a:t>公众版面向所有网民</a:t>
              </a:r>
              <a:endParaRPr kumimoji="1" lang="en-US" altLang="zh-CN" sz="2000" dirty="0">
                <a:solidFill>
                  <a:srgbClr val="371209"/>
                </a:solidFill>
                <a:latin typeface="+mn-ea"/>
              </a:endParaRPr>
            </a:p>
            <a:p>
              <a:pPr marL="381000" indent="-381000" algn="just">
                <a:lnSpc>
                  <a:spcPct val="120000"/>
                </a:lnSpc>
                <a:buFont typeface="Wingdings" panose="05000000000000000000" pitchFamily="2" charset="2"/>
                <a:buChar char="ü"/>
              </a:pPr>
              <a:r>
                <a:rPr kumimoji="1" lang="zh-CN" altLang="en-US" sz="2000" dirty="0">
                  <a:solidFill>
                    <a:srgbClr val="371209"/>
                  </a:solidFill>
                  <a:latin typeface="+mn-ea"/>
                </a:rPr>
                <a:t>专题</a:t>
              </a:r>
              <a:r>
                <a:rPr kumimoji="1" lang="en-US" altLang="zh-CN" sz="2000" dirty="0">
                  <a:solidFill>
                    <a:srgbClr val="371209"/>
                  </a:solidFill>
                  <a:latin typeface="+mn-ea"/>
                </a:rPr>
                <a:t>5</a:t>
              </a:r>
              <a:r>
                <a:rPr kumimoji="1" lang="zh-CN" altLang="en-US" sz="2000" dirty="0">
                  <a:solidFill>
                    <a:srgbClr val="371209"/>
                  </a:solidFill>
                  <a:latin typeface="+mn-ea"/>
                </a:rPr>
                <a:t>面向网民大众中的未成年人的网民以及未成年人群体</a:t>
              </a:r>
              <a:endParaRPr kumimoji="1" lang="zh-CN" altLang="en-US" sz="2000" dirty="0">
                <a:solidFill>
                  <a:srgbClr val="371209"/>
                </a:solidFill>
                <a:latin typeface="+mn-ea"/>
              </a:endParaRPr>
            </a:p>
          </p:txBody>
        </p:sp>
        <p:sp>
          <p:nvSpPr>
            <p:cNvPr id="47" name="Rectangle 4"/>
            <p:cNvSpPr/>
            <p:nvPr/>
          </p:nvSpPr>
          <p:spPr>
            <a:xfrm>
              <a:off x="465379" y="3991542"/>
              <a:ext cx="3086769" cy="1852886"/>
            </a:xfrm>
            <a:prstGeom prst="rect">
              <a:avLst/>
            </a:prstGeom>
            <a:ln>
              <a:solidFill>
                <a:srgbClr val="664A4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371209"/>
                </a:solidFill>
                <a:effectLst/>
                <a:uLnTx/>
                <a:uFillTx/>
                <a:latin typeface="思源黑体 Light" panose="020B0300000000000000" pitchFamily="34" charset="-122"/>
                <a:ea typeface="+mn-ea"/>
                <a:cs typeface="+mn-cs"/>
              </a:endParaRPr>
            </a:p>
          </p:txBody>
        </p:sp>
        <p:sp>
          <p:nvSpPr>
            <p:cNvPr id="48" name="矩形 47"/>
            <p:cNvSpPr/>
            <p:nvPr/>
          </p:nvSpPr>
          <p:spPr>
            <a:xfrm>
              <a:off x="465379" y="3484109"/>
              <a:ext cx="3086769" cy="507433"/>
            </a:xfrm>
            <a:prstGeom prst="rect">
              <a:avLst/>
            </a:prstGeom>
            <a:solidFill>
              <a:srgbClr val="664A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solidFill>
                  <a:srgbClr val="371209"/>
                </a:solidFill>
              </a:endParaRPr>
            </a:p>
          </p:txBody>
        </p:sp>
      </p:grpSp>
      <p:grpSp>
        <p:nvGrpSpPr>
          <p:cNvPr id="49" name="组合 48"/>
          <p:cNvGrpSpPr/>
          <p:nvPr/>
        </p:nvGrpSpPr>
        <p:grpSpPr>
          <a:xfrm>
            <a:off x="8380851" y="3484109"/>
            <a:ext cx="3086769" cy="2360319"/>
            <a:chOff x="465379" y="3484109"/>
            <a:chExt cx="3086769" cy="2360319"/>
          </a:xfrm>
        </p:grpSpPr>
        <p:sp>
          <p:nvSpPr>
            <p:cNvPr id="50" name="文本框 49"/>
            <p:cNvSpPr txBox="1"/>
            <p:nvPr/>
          </p:nvSpPr>
          <p:spPr>
            <a:xfrm>
              <a:off x="503992" y="4204660"/>
              <a:ext cx="3048155" cy="1168974"/>
            </a:xfrm>
            <a:prstGeom prst="rect">
              <a:avLst/>
            </a:prstGeom>
            <a:noFill/>
          </p:spPr>
          <p:txBody>
            <a:bodyPr wrap="square" rtlCol="0">
              <a:spAutoFit/>
            </a:bodyPr>
            <a:lstStyle/>
            <a:p>
              <a:pPr marL="342900" indent="-342900" algn="ctr">
                <a:lnSpc>
                  <a:spcPct val="120000"/>
                </a:lnSpc>
                <a:buFont typeface="Wingdings" panose="05000000000000000000" pitchFamily="2" charset="2"/>
                <a:buChar char="ü"/>
              </a:pPr>
              <a:r>
                <a:rPr kumimoji="1" lang="zh-CN" altLang="en-US" sz="2000" dirty="0">
                  <a:solidFill>
                    <a:srgbClr val="371209"/>
                  </a:solidFill>
                  <a:latin typeface="+mn-ea"/>
                </a:rPr>
                <a:t>开始：</a:t>
              </a:r>
              <a:r>
                <a:rPr kumimoji="1" lang="en-US" altLang="zh-CN" sz="2000" dirty="0">
                  <a:solidFill>
                    <a:srgbClr val="371209"/>
                  </a:solidFill>
                  <a:latin typeface="+mn-ea"/>
                </a:rPr>
                <a:t>8</a:t>
              </a:r>
              <a:r>
                <a:rPr kumimoji="1" lang="zh-CN" altLang="en-CA" sz="2000" dirty="0">
                  <a:solidFill>
                    <a:srgbClr val="371209"/>
                  </a:solidFill>
                  <a:latin typeface="+mn-ea"/>
                </a:rPr>
                <a:t>月</a:t>
              </a:r>
              <a:r>
                <a:rPr kumimoji="1" lang="en-US" altLang="zh-CN" sz="2000" dirty="0">
                  <a:solidFill>
                    <a:srgbClr val="371209"/>
                  </a:solidFill>
                  <a:latin typeface="+mn-ea"/>
                </a:rPr>
                <a:t>3</a:t>
              </a:r>
              <a:r>
                <a:rPr kumimoji="1" lang="zh-CN" altLang="en-US" sz="2000" dirty="0">
                  <a:solidFill>
                    <a:srgbClr val="371209"/>
                  </a:solidFill>
                  <a:latin typeface="+mn-ea"/>
                </a:rPr>
                <a:t>日上午</a:t>
              </a:r>
              <a:r>
                <a:rPr kumimoji="1" lang="en-US" altLang="zh-CN" sz="2000" dirty="0">
                  <a:solidFill>
                    <a:srgbClr val="371209"/>
                  </a:solidFill>
                  <a:latin typeface="+mn-ea"/>
                </a:rPr>
                <a:t>9</a:t>
              </a:r>
              <a:r>
                <a:rPr kumimoji="1" lang="zh-CN" altLang="en-US" sz="2000" dirty="0">
                  <a:solidFill>
                    <a:srgbClr val="371209"/>
                  </a:solidFill>
                  <a:latin typeface="+mn-ea"/>
                  <a:sym typeface="Wingdings" panose="05000000000000000000" pitchFamily="2" charset="2"/>
                </a:rPr>
                <a:t>时</a:t>
              </a:r>
              <a:endParaRPr kumimoji="1" lang="en-US" altLang="zh-CN" sz="2000" dirty="0">
                <a:solidFill>
                  <a:srgbClr val="371209"/>
                </a:solidFill>
                <a:latin typeface="+mn-ea"/>
                <a:sym typeface="Wingdings" panose="05000000000000000000" pitchFamily="2" charset="2"/>
              </a:endParaRPr>
            </a:p>
            <a:p>
              <a:pPr marL="342900" indent="-342900" algn="ctr">
                <a:lnSpc>
                  <a:spcPct val="120000"/>
                </a:lnSpc>
                <a:buFont typeface="Wingdings" panose="05000000000000000000" pitchFamily="2" charset="2"/>
                <a:buChar char="ü"/>
              </a:pPr>
              <a:r>
                <a:rPr kumimoji="1" lang="zh-CN" altLang="en-CA" sz="2000" dirty="0">
                  <a:solidFill>
                    <a:srgbClr val="371209"/>
                  </a:solidFill>
                  <a:latin typeface="+mn-ea"/>
                </a:rPr>
                <a:t>结束</a:t>
              </a:r>
              <a:r>
                <a:rPr kumimoji="1" lang="zh-CN" altLang="en-US" sz="2000" dirty="0">
                  <a:solidFill>
                    <a:srgbClr val="371209"/>
                  </a:solidFill>
                  <a:latin typeface="+mn-ea"/>
                </a:rPr>
                <a:t>：</a:t>
              </a:r>
              <a:r>
                <a:rPr kumimoji="1" lang="en-CA" altLang="zh-CN" sz="2000" dirty="0">
                  <a:solidFill>
                    <a:srgbClr val="371209"/>
                  </a:solidFill>
                  <a:latin typeface="+mn-ea"/>
                </a:rPr>
                <a:t>8</a:t>
              </a:r>
              <a:r>
                <a:rPr kumimoji="1" lang="zh-CN" altLang="en-CA" sz="2000" dirty="0">
                  <a:solidFill>
                    <a:srgbClr val="371209"/>
                  </a:solidFill>
                  <a:latin typeface="+mn-ea"/>
                </a:rPr>
                <a:t>月</a:t>
              </a:r>
              <a:r>
                <a:rPr kumimoji="1" lang="en-CA" altLang="zh-CN" sz="2000" dirty="0">
                  <a:solidFill>
                    <a:srgbClr val="371209"/>
                  </a:solidFill>
                  <a:latin typeface="+mn-ea"/>
                </a:rPr>
                <a:t>12</a:t>
              </a:r>
              <a:r>
                <a:rPr kumimoji="1" lang="zh-CN" altLang="en-CA" sz="2000" dirty="0">
                  <a:solidFill>
                    <a:srgbClr val="371209"/>
                  </a:solidFill>
                  <a:latin typeface="+mn-ea"/>
                </a:rPr>
                <a:t>日</a:t>
              </a:r>
              <a:r>
                <a:rPr kumimoji="1" lang="en-CA" altLang="zh-CN" sz="2000" dirty="0">
                  <a:solidFill>
                    <a:srgbClr val="371209"/>
                  </a:solidFill>
                  <a:latin typeface="+mn-ea"/>
                </a:rPr>
                <a:t>24</a:t>
              </a:r>
              <a:r>
                <a:rPr kumimoji="1" lang="zh-CN" altLang="en-CA" sz="2000" dirty="0">
                  <a:solidFill>
                    <a:srgbClr val="371209"/>
                  </a:solidFill>
                  <a:latin typeface="+mn-ea"/>
                </a:rPr>
                <a:t>时</a:t>
              </a:r>
              <a:r>
                <a:rPr kumimoji="1" lang="zh-CN" altLang="en-US" sz="2000" dirty="0">
                  <a:solidFill>
                    <a:srgbClr val="371209"/>
                  </a:solidFill>
                  <a:latin typeface="+mn-ea"/>
                </a:rPr>
                <a:t>共计</a:t>
              </a:r>
              <a:r>
                <a:rPr kumimoji="1" lang="en-US" altLang="zh-CN" sz="2000" dirty="0">
                  <a:solidFill>
                    <a:srgbClr val="371209"/>
                  </a:solidFill>
                  <a:latin typeface="+mn-ea"/>
                </a:rPr>
                <a:t>10</a:t>
              </a:r>
              <a:r>
                <a:rPr kumimoji="1" lang="zh-CN" altLang="en-US" sz="2000" dirty="0">
                  <a:solidFill>
                    <a:srgbClr val="371209"/>
                  </a:solidFill>
                  <a:latin typeface="+mn-ea"/>
                </a:rPr>
                <a:t>天</a:t>
              </a:r>
              <a:endParaRPr kumimoji="1" lang="en-US" altLang="zh-CN" sz="2000" dirty="0">
                <a:solidFill>
                  <a:srgbClr val="371209"/>
                </a:solidFill>
                <a:latin typeface="+mn-ea"/>
              </a:endParaRPr>
            </a:p>
          </p:txBody>
        </p:sp>
        <p:sp>
          <p:nvSpPr>
            <p:cNvPr id="51" name="Rectangle 4"/>
            <p:cNvSpPr/>
            <p:nvPr/>
          </p:nvSpPr>
          <p:spPr>
            <a:xfrm>
              <a:off x="465379" y="3991542"/>
              <a:ext cx="3086769" cy="1852886"/>
            </a:xfrm>
            <a:prstGeom prst="rect">
              <a:avLst/>
            </a:prstGeom>
            <a:ln>
              <a:solidFill>
                <a:srgbClr val="664A4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FFFFFF"/>
                </a:solidFill>
                <a:effectLst/>
                <a:uLnTx/>
                <a:uFillTx/>
                <a:latin typeface="思源黑体 Light" panose="020B0300000000000000" pitchFamily="34" charset="-122"/>
                <a:ea typeface="+mn-ea"/>
                <a:cs typeface="+mn-cs"/>
              </a:endParaRPr>
            </a:p>
          </p:txBody>
        </p:sp>
        <p:sp>
          <p:nvSpPr>
            <p:cNvPr id="52" name="矩形 51"/>
            <p:cNvSpPr/>
            <p:nvPr/>
          </p:nvSpPr>
          <p:spPr>
            <a:xfrm>
              <a:off x="465379" y="3484109"/>
              <a:ext cx="3086769" cy="507433"/>
            </a:xfrm>
            <a:prstGeom prst="rect">
              <a:avLst/>
            </a:prstGeom>
            <a:solidFill>
              <a:srgbClr val="664A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grpSp>
      <p:sp>
        <p:nvSpPr>
          <p:cNvPr id="8" name="文本框 7"/>
          <p:cNvSpPr txBox="1"/>
          <p:nvPr/>
        </p:nvSpPr>
        <p:spPr>
          <a:xfrm>
            <a:off x="1322685" y="3467954"/>
            <a:ext cx="1782887" cy="523220"/>
          </a:xfrm>
          <a:prstGeom prst="rect">
            <a:avLst/>
          </a:prstGeom>
          <a:noFill/>
        </p:spPr>
        <p:txBody>
          <a:bodyPr wrap="square" rtlCol="0">
            <a:spAutoFit/>
          </a:bodyPr>
          <a:lstStyle/>
          <a:p>
            <a:pPr algn="dist"/>
            <a:r>
              <a:rPr lang="zh-CN" altLang="en-US" sz="2800" dirty="0">
                <a:solidFill>
                  <a:schemeClr val="bg1"/>
                </a:solidFill>
              </a:rPr>
              <a:t>调查问卷</a:t>
            </a:r>
            <a:endParaRPr lang="zh-CN" altLang="en-US" sz="2800" dirty="0">
              <a:solidFill>
                <a:schemeClr val="bg1"/>
              </a:solidFill>
            </a:endParaRPr>
          </a:p>
        </p:txBody>
      </p:sp>
      <p:sp>
        <p:nvSpPr>
          <p:cNvPr id="53" name="文本框 52"/>
          <p:cNvSpPr txBox="1"/>
          <p:nvPr/>
        </p:nvSpPr>
        <p:spPr>
          <a:xfrm>
            <a:off x="8995284" y="3484109"/>
            <a:ext cx="1782887" cy="523220"/>
          </a:xfrm>
          <a:prstGeom prst="rect">
            <a:avLst/>
          </a:prstGeom>
          <a:noFill/>
        </p:spPr>
        <p:txBody>
          <a:bodyPr wrap="square" rtlCol="0">
            <a:spAutoFit/>
          </a:bodyPr>
          <a:lstStyle/>
          <a:p>
            <a:pPr algn="dist"/>
            <a:r>
              <a:rPr lang="zh-CN" altLang="en-US" sz="2800" dirty="0">
                <a:solidFill>
                  <a:schemeClr val="bg1"/>
                </a:solidFill>
              </a:rPr>
              <a:t>调查时间</a:t>
            </a:r>
            <a:endParaRPr lang="zh-CN" altLang="en-US" sz="2800" dirty="0">
              <a:solidFill>
                <a:schemeClr val="bg1"/>
              </a:solidFill>
            </a:endParaRPr>
          </a:p>
        </p:txBody>
      </p:sp>
      <p:sp>
        <p:nvSpPr>
          <p:cNvPr id="58" name="文本框 57"/>
          <p:cNvSpPr txBox="1"/>
          <p:nvPr/>
        </p:nvSpPr>
        <p:spPr>
          <a:xfrm>
            <a:off x="4393419" y="4237519"/>
            <a:ext cx="2919350" cy="1200329"/>
          </a:xfrm>
          <a:prstGeom prst="rect">
            <a:avLst/>
          </a:prstGeom>
          <a:noFill/>
        </p:spPr>
        <p:txBody>
          <a:bodyPr wrap="square" rtlCol="0">
            <a:spAutoFit/>
          </a:bodyPr>
          <a:lstStyle/>
          <a:p>
            <a:pPr marL="342900" indent="-342900" algn="just">
              <a:lnSpc>
                <a:spcPct val="120000"/>
              </a:lnSpc>
              <a:buFont typeface="Wingdings" panose="05000000000000000000" pitchFamily="2" charset="2"/>
              <a:buChar char="ü"/>
            </a:pPr>
            <a:r>
              <a:rPr kumimoji="1" lang="zh-CN" altLang="en-US" sz="2000" dirty="0">
                <a:solidFill>
                  <a:srgbClr val="371209"/>
                </a:solidFill>
                <a:latin typeface="微软雅黑" panose="020B0503020204020204" charset="-122"/>
                <a:ea typeface="微软雅黑" panose="020B0503020204020204" charset="-122"/>
              </a:rPr>
              <a:t>基于云平台的调查问卷云服务</a:t>
            </a:r>
            <a:endParaRPr kumimoji="1" lang="en-US" altLang="zh-CN" sz="2000" dirty="0">
              <a:solidFill>
                <a:srgbClr val="371209"/>
              </a:solidFill>
              <a:latin typeface="微软雅黑" panose="020B0503020204020204" charset="-122"/>
              <a:ea typeface="微软雅黑" panose="020B0503020204020204" charset="-122"/>
            </a:endParaRPr>
          </a:p>
          <a:p>
            <a:pPr marL="342900" indent="-342900" algn="just">
              <a:lnSpc>
                <a:spcPct val="120000"/>
              </a:lnSpc>
              <a:buFont typeface="Wingdings" panose="05000000000000000000" pitchFamily="2" charset="2"/>
              <a:buChar char="ü"/>
            </a:pPr>
            <a:r>
              <a:rPr kumimoji="1" lang="zh-CN" altLang="en-US" sz="2000" dirty="0">
                <a:solidFill>
                  <a:srgbClr val="371209"/>
                </a:solidFill>
                <a:latin typeface="微软雅黑" panose="020B0503020204020204" charset="-122"/>
                <a:ea typeface="微软雅黑" panose="020B0503020204020204" charset="-122"/>
              </a:rPr>
              <a:t>提供手机和</a:t>
            </a:r>
            <a:r>
              <a:rPr kumimoji="1" lang="en-US" altLang="zh-CN" sz="2000" dirty="0">
                <a:solidFill>
                  <a:srgbClr val="371209"/>
                </a:solidFill>
                <a:latin typeface="微软雅黑" panose="020B0503020204020204" charset="-122"/>
                <a:ea typeface="微软雅黑" panose="020B0503020204020204" charset="-122"/>
              </a:rPr>
              <a:t>PC</a:t>
            </a:r>
            <a:r>
              <a:rPr kumimoji="1" lang="zh-CN" altLang="en-US" sz="2000" dirty="0">
                <a:solidFill>
                  <a:srgbClr val="371209"/>
                </a:solidFill>
                <a:latin typeface="微软雅黑" panose="020B0503020204020204" charset="-122"/>
                <a:ea typeface="微软雅黑" panose="020B0503020204020204" charset="-122"/>
              </a:rPr>
              <a:t>渠道</a:t>
            </a:r>
            <a:endParaRPr kumimoji="1" lang="zh-CN" altLang="en-US" sz="2000" dirty="0">
              <a:solidFill>
                <a:srgbClr val="371209"/>
              </a:solidFill>
              <a:latin typeface="微软雅黑" panose="020B0503020204020204" charset="-122"/>
              <a:ea typeface="微软雅黑" panose="020B0503020204020204" charset="-122"/>
            </a:endParaRPr>
          </a:p>
        </p:txBody>
      </p:sp>
      <p:grpSp>
        <p:nvGrpSpPr>
          <p:cNvPr id="39" name="组合 38"/>
          <p:cNvGrpSpPr/>
          <p:nvPr/>
        </p:nvGrpSpPr>
        <p:grpSpPr>
          <a:xfrm>
            <a:off x="3649980" y="826866"/>
            <a:ext cx="4892040" cy="584835"/>
            <a:chOff x="6474" y="574"/>
            <a:chExt cx="7704" cy="921"/>
          </a:xfrm>
        </p:grpSpPr>
        <p:sp>
          <p:nvSpPr>
            <p:cNvPr id="40" name="矩形 39"/>
            <p:cNvSpPr/>
            <p:nvPr/>
          </p:nvSpPr>
          <p:spPr>
            <a:xfrm>
              <a:off x="8768" y="574"/>
              <a:ext cx="3118" cy="921"/>
            </a:xfrm>
            <a:prstGeom prst="rect">
              <a:avLst/>
            </a:prstGeom>
          </p:spPr>
          <p:txBody>
            <a:bodyPr wrap="none">
              <a:spAutoFit/>
            </a:bodyPr>
            <a:lstStyle/>
            <a:p>
              <a:pPr algn="ctr"/>
              <a:r>
                <a:rPr lang="zh-CN" altLang="en-US" sz="3200" spc="300" dirty="0">
                  <a:solidFill>
                    <a:srgbClr val="381309"/>
                  </a:solidFill>
                  <a:latin typeface="Century Gothic" panose="020B0502020202020204" pitchFamily="34" charset="0"/>
                  <a:ea typeface="微软雅黑" panose="020B0503020204020204" charset="-122"/>
                  <a:sym typeface="Century Gothic" panose="020B0502020202020204" pitchFamily="34" charset="0"/>
                </a:rPr>
                <a:t>调查方式</a:t>
              </a:r>
              <a:endParaRPr lang="zh-CN" altLang="en-US" sz="3200" spc="300" dirty="0">
                <a:solidFill>
                  <a:srgbClr val="381309"/>
                </a:solidFill>
                <a:latin typeface="Century Gothic" panose="020B0502020202020204" pitchFamily="34" charset="0"/>
                <a:ea typeface="微软雅黑" panose="020B0503020204020204" charset="-122"/>
                <a:sym typeface="Century Gothic" panose="020B0502020202020204" pitchFamily="34" charset="0"/>
              </a:endParaRPr>
            </a:p>
          </p:txBody>
        </p:sp>
        <p:grpSp>
          <p:nvGrpSpPr>
            <p:cNvPr id="41" name="组合 40"/>
            <p:cNvGrpSpPr/>
            <p:nvPr/>
          </p:nvGrpSpPr>
          <p:grpSpPr>
            <a:xfrm>
              <a:off x="6474" y="882"/>
              <a:ext cx="800" cy="417"/>
              <a:chOff x="6947" y="1121"/>
              <a:chExt cx="800" cy="417"/>
            </a:xfrm>
          </p:grpSpPr>
          <p:sp>
            <p:nvSpPr>
              <p:cNvPr id="45" name="燕尾形 44"/>
              <p:cNvSpPr/>
              <p:nvPr/>
            </p:nvSpPr>
            <p:spPr>
              <a:xfrm>
                <a:off x="7361" y="1121"/>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燕尾形 45"/>
              <p:cNvSpPr/>
              <p:nvPr/>
            </p:nvSpPr>
            <p:spPr>
              <a:xfrm>
                <a:off x="6947" y="1130"/>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2" name="组合 41"/>
            <p:cNvGrpSpPr/>
            <p:nvPr/>
          </p:nvGrpSpPr>
          <p:grpSpPr>
            <a:xfrm flipH="1">
              <a:off x="13378" y="873"/>
              <a:ext cx="800" cy="417"/>
              <a:chOff x="6947" y="1121"/>
              <a:chExt cx="800" cy="417"/>
            </a:xfrm>
          </p:grpSpPr>
          <p:sp>
            <p:nvSpPr>
              <p:cNvPr id="43" name="燕尾形 42"/>
              <p:cNvSpPr/>
              <p:nvPr/>
            </p:nvSpPr>
            <p:spPr>
              <a:xfrm>
                <a:off x="7361" y="1121"/>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燕尾形 43"/>
              <p:cNvSpPr/>
              <p:nvPr/>
            </p:nvSpPr>
            <p:spPr>
              <a:xfrm>
                <a:off x="6947" y="1130"/>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7"/>
    </p:custData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调查活动logo"/>
          <p:cNvPicPr>
            <a:picLocks noChangeAspect="1"/>
          </p:cNvPicPr>
          <p:nvPr/>
        </p:nvPicPr>
        <p:blipFill>
          <a:blip r:embed="rId1"/>
          <a:stretch>
            <a:fillRect/>
          </a:stretch>
        </p:blipFill>
        <p:spPr>
          <a:xfrm>
            <a:off x="249767" y="216747"/>
            <a:ext cx="620607" cy="620607"/>
          </a:xfrm>
          <a:prstGeom prst="rect">
            <a:avLst/>
          </a:prstGeom>
        </p:spPr>
      </p:pic>
      <p:pic>
        <p:nvPicPr>
          <p:cNvPr id="3" name="图片 2" descr="未标题-3"/>
          <p:cNvPicPr>
            <a:picLocks noChangeAspect="1"/>
          </p:cNvPicPr>
          <p:nvPr/>
        </p:nvPicPr>
        <p:blipFill>
          <a:blip r:embed="rId2"/>
          <a:srcRect l="65278" b="80121"/>
          <a:stretch>
            <a:fillRect/>
          </a:stretch>
        </p:blipFill>
        <p:spPr>
          <a:xfrm>
            <a:off x="753534" y="479214"/>
            <a:ext cx="4233333" cy="334433"/>
          </a:xfrm>
          <a:prstGeom prst="rect">
            <a:avLst/>
          </a:prstGeom>
        </p:spPr>
      </p:pic>
      <p:pic>
        <p:nvPicPr>
          <p:cNvPr id="18" name="图片 17" descr="发布周3"/>
          <p:cNvPicPr>
            <a:picLocks noChangeAspect="1"/>
          </p:cNvPicPr>
          <p:nvPr/>
        </p:nvPicPr>
        <p:blipFill>
          <a:blip r:embed="rId3"/>
          <a:srcRect l="30810" r="28271" b="17461"/>
          <a:stretch>
            <a:fillRect/>
          </a:stretch>
        </p:blipFill>
        <p:spPr>
          <a:xfrm>
            <a:off x="10316634" y="-25400"/>
            <a:ext cx="791633" cy="1128607"/>
          </a:xfrm>
          <a:prstGeom prst="rect">
            <a:avLst/>
          </a:prstGeom>
        </p:spPr>
      </p:pic>
      <p:pic>
        <p:nvPicPr>
          <p:cNvPr id="19" name="图片 18" descr="发布周1"/>
          <p:cNvPicPr>
            <a:picLocks noChangeAspect="1"/>
          </p:cNvPicPr>
          <p:nvPr/>
        </p:nvPicPr>
        <p:blipFill>
          <a:blip r:embed="rId4"/>
          <a:srcRect l="28837" r="24397" b="16204"/>
          <a:stretch>
            <a:fillRect/>
          </a:stretch>
        </p:blipFill>
        <p:spPr>
          <a:xfrm>
            <a:off x="11209020" y="-41487"/>
            <a:ext cx="936413" cy="1225973"/>
          </a:xfrm>
          <a:prstGeom prst="rect">
            <a:avLst/>
          </a:prstGeom>
        </p:spPr>
      </p:pic>
      <p:pic>
        <p:nvPicPr>
          <p:cNvPr id="20" name="图片 19" descr="发布周2"/>
          <p:cNvPicPr>
            <a:picLocks noChangeAspect="1"/>
          </p:cNvPicPr>
          <p:nvPr/>
        </p:nvPicPr>
        <p:blipFill>
          <a:blip r:embed="rId5"/>
          <a:srcRect l="42028" t="32763" r="22028" b="34675"/>
          <a:stretch>
            <a:fillRect/>
          </a:stretch>
        </p:blipFill>
        <p:spPr>
          <a:xfrm>
            <a:off x="914400" y="265854"/>
            <a:ext cx="4382347" cy="547793"/>
          </a:xfrm>
          <a:prstGeom prst="rect">
            <a:avLst/>
          </a:prstGeom>
        </p:spPr>
      </p:pic>
      <p:grpSp>
        <p:nvGrpSpPr>
          <p:cNvPr id="42" name="组合 41"/>
          <p:cNvGrpSpPr/>
          <p:nvPr/>
        </p:nvGrpSpPr>
        <p:grpSpPr>
          <a:xfrm rot="180000">
            <a:off x="5523914" y="1636960"/>
            <a:ext cx="767715" cy="2823845"/>
            <a:chOff x="3808521" y="900201"/>
            <a:chExt cx="576064" cy="2520000"/>
          </a:xfrm>
        </p:grpSpPr>
        <p:sp>
          <p:nvSpPr>
            <p:cNvPr id="52" name="五边形 4"/>
            <p:cNvSpPr/>
            <p:nvPr/>
          </p:nvSpPr>
          <p:spPr>
            <a:xfrm rot="17385558">
              <a:off x="2836553" y="1872169"/>
              <a:ext cx="2520000" cy="576064"/>
            </a:xfrm>
            <a:custGeom>
              <a:avLst/>
              <a:gdLst/>
              <a:ahLst/>
              <a:cxnLst/>
              <a:rect l="l" t="t" r="r" b="b"/>
              <a:pathLst>
                <a:path w="2520000" h="576064">
                  <a:moveTo>
                    <a:pt x="2520000" y="288032"/>
                  </a:moveTo>
                  <a:lnTo>
                    <a:pt x="2231968" y="576064"/>
                  </a:lnTo>
                  <a:lnTo>
                    <a:pt x="332590" y="576064"/>
                  </a:lnTo>
                  <a:lnTo>
                    <a:pt x="0" y="2"/>
                  </a:lnTo>
                  <a:lnTo>
                    <a:pt x="0" y="0"/>
                  </a:lnTo>
                  <a:lnTo>
                    <a:pt x="2231968" y="0"/>
                  </a:lnTo>
                  <a:close/>
                </a:path>
              </a:pathLst>
            </a:custGeom>
            <a:solidFill>
              <a:srgbClr val="B5886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algn="ctr"/>
              <a:endParaRPr lang="zh-CN" altLang="en-US" sz="2400">
                <a:solidFill>
                  <a:srgbClr val="381309"/>
                </a:solidFill>
                <a:latin typeface="微软雅黑" panose="020B0503020204020204" charset="-122"/>
                <a:ea typeface="微软雅黑" panose="020B0503020204020204" charset="-122"/>
                <a:cs typeface="+mn-ea"/>
                <a:sym typeface="+mn-lt"/>
              </a:endParaRPr>
            </a:p>
          </p:txBody>
        </p:sp>
        <p:sp>
          <p:nvSpPr>
            <p:cNvPr id="53" name="TextBox 53"/>
            <p:cNvSpPr txBox="1"/>
            <p:nvPr/>
          </p:nvSpPr>
          <p:spPr>
            <a:xfrm rot="17366230">
              <a:off x="3194604" y="2028189"/>
              <a:ext cx="1728192" cy="415014"/>
            </a:xfrm>
            <a:prstGeom prst="rect">
              <a:avLst/>
            </a:prstGeom>
            <a:noFill/>
          </p:spPr>
          <p:txBody>
            <a:bodyPr wrap="square" rtlCol="0">
              <a:spAutoFit/>
            </a:bodyPr>
            <a:lstStyle/>
            <a:p>
              <a:pPr algn="ctr">
                <a:lnSpc>
                  <a:spcPct val="150000"/>
                </a:lnSpc>
                <a:defRPr/>
              </a:pPr>
              <a:r>
                <a:rPr lang="zh-CN" sz="2000" b="1" dirty="0">
                  <a:solidFill>
                    <a:schemeClr val="bg1"/>
                  </a:solidFill>
                  <a:latin typeface="微软雅黑" panose="020B0503020204020204" charset="-122"/>
                  <a:ea typeface="微软雅黑" panose="020B0503020204020204" charset="-122"/>
                  <a:cs typeface="+mn-ea"/>
                  <a:sym typeface="+mn-lt"/>
                </a:rPr>
                <a:t>了解程度</a:t>
              </a:r>
              <a:endParaRPr lang="zh-CN" sz="2000" b="1" dirty="0">
                <a:solidFill>
                  <a:schemeClr val="bg1"/>
                </a:solidFill>
                <a:latin typeface="微软雅黑" panose="020B0503020204020204" charset="-122"/>
                <a:ea typeface="微软雅黑" panose="020B0503020204020204" charset="-122"/>
                <a:cs typeface="+mn-ea"/>
                <a:sym typeface="+mn-lt"/>
              </a:endParaRPr>
            </a:p>
          </p:txBody>
        </p:sp>
      </p:grpSp>
      <p:grpSp>
        <p:nvGrpSpPr>
          <p:cNvPr id="54" name="组合 53"/>
          <p:cNvGrpSpPr/>
          <p:nvPr/>
        </p:nvGrpSpPr>
        <p:grpSpPr>
          <a:xfrm>
            <a:off x="1128395" y="2507686"/>
            <a:ext cx="10280015" cy="4253230"/>
            <a:chOff x="1832" y="4202"/>
            <a:chExt cx="16189" cy="6698"/>
          </a:xfrm>
        </p:grpSpPr>
        <p:grpSp>
          <p:nvGrpSpPr>
            <p:cNvPr id="55" name="组合 54"/>
            <p:cNvGrpSpPr/>
            <p:nvPr/>
          </p:nvGrpSpPr>
          <p:grpSpPr>
            <a:xfrm>
              <a:off x="6886" y="6672"/>
              <a:ext cx="4586" cy="1210"/>
              <a:chOff x="3168193" y="3097597"/>
              <a:chExt cx="2184083" cy="576262"/>
            </a:xfrm>
          </p:grpSpPr>
          <p:sp>
            <p:nvSpPr>
              <p:cNvPr id="64" name="五边形 47"/>
              <p:cNvSpPr/>
              <p:nvPr/>
            </p:nvSpPr>
            <p:spPr>
              <a:xfrm rot="20985558" flipH="1">
                <a:off x="3168193" y="3097597"/>
                <a:ext cx="2184083" cy="576262"/>
              </a:xfrm>
              <a:custGeom>
                <a:avLst/>
                <a:gdLst/>
                <a:ahLst/>
                <a:cxnLst/>
                <a:rect l="l" t="t" r="r" b="b"/>
                <a:pathLst>
                  <a:path w="2520000" h="576064">
                    <a:moveTo>
                      <a:pt x="2231968" y="0"/>
                    </a:moveTo>
                    <a:lnTo>
                      <a:pt x="324148" y="0"/>
                    </a:lnTo>
                    <a:lnTo>
                      <a:pt x="0" y="561440"/>
                    </a:lnTo>
                    <a:lnTo>
                      <a:pt x="0" y="576064"/>
                    </a:lnTo>
                    <a:lnTo>
                      <a:pt x="2231968" y="576064"/>
                    </a:lnTo>
                    <a:lnTo>
                      <a:pt x="2520000" y="288032"/>
                    </a:lnTo>
                    <a:close/>
                  </a:path>
                </a:pathLst>
              </a:custGeom>
              <a:solidFill>
                <a:srgbClr val="EF916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marL="342900" indent="-342900" algn="ctr">
                  <a:buFont typeface="Wingdings" panose="05000000000000000000" pitchFamily="2" charset="2"/>
                  <a:buChar char="ü"/>
                </a:pPr>
                <a:endParaRPr lang="zh-CN" altLang="en-US" sz="2000">
                  <a:solidFill>
                    <a:srgbClr val="381309"/>
                  </a:solidFill>
                  <a:cs typeface="+mn-ea"/>
                  <a:sym typeface="+mn-lt"/>
                </a:endParaRPr>
              </a:p>
            </p:txBody>
          </p:sp>
          <p:sp>
            <p:nvSpPr>
              <p:cNvPr id="65" name="TextBox 52"/>
              <p:cNvSpPr txBox="1"/>
              <p:nvPr/>
            </p:nvSpPr>
            <p:spPr>
              <a:xfrm rot="20940000">
                <a:off x="3409492" y="3198555"/>
                <a:ext cx="1728192" cy="374718"/>
              </a:xfrm>
              <a:prstGeom prst="rect">
                <a:avLst/>
              </a:prstGeom>
              <a:noFill/>
            </p:spPr>
            <p:txBody>
              <a:bodyPr wrap="square" rtlCol="0">
                <a:spAutoFit/>
              </a:bodyPr>
              <a:lstStyle/>
              <a:p>
                <a:pPr algn="ctr">
                  <a:lnSpc>
                    <a:spcPct val="150000"/>
                  </a:lnSpc>
                  <a:defRPr/>
                </a:pPr>
                <a:r>
                  <a:rPr lang="zh-CN" sz="2000" b="1" dirty="0">
                    <a:solidFill>
                      <a:schemeClr val="bg1"/>
                    </a:solidFill>
                    <a:latin typeface="微软雅黑" panose="020B0503020204020204" charset="-122"/>
                    <a:ea typeface="微软雅黑" panose="020B0503020204020204" charset="-122"/>
                    <a:cs typeface="+mn-ea"/>
                    <a:sym typeface="+mn-lt"/>
                  </a:rPr>
                  <a:t>整治措施</a:t>
                </a:r>
                <a:endParaRPr lang="zh-CN" sz="2000" b="1" dirty="0">
                  <a:solidFill>
                    <a:schemeClr val="bg1"/>
                  </a:solidFill>
                  <a:latin typeface="微软雅黑" panose="020B0503020204020204" charset="-122"/>
                  <a:ea typeface="微软雅黑" panose="020B0503020204020204" charset="-122"/>
                  <a:cs typeface="+mn-ea"/>
                  <a:sym typeface="+mn-lt"/>
                </a:endParaRPr>
              </a:p>
            </p:txBody>
          </p:sp>
        </p:grpSp>
        <p:grpSp>
          <p:nvGrpSpPr>
            <p:cNvPr id="56" name="组合 55"/>
            <p:cNvGrpSpPr/>
            <p:nvPr/>
          </p:nvGrpSpPr>
          <p:grpSpPr>
            <a:xfrm>
              <a:off x="10578" y="4202"/>
              <a:ext cx="1111" cy="3900"/>
              <a:chOff x="4926128" y="1921303"/>
              <a:chExt cx="529112" cy="1857375"/>
            </a:xfrm>
          </p:grpSpPr>
          <p:sp>
            <p:nvSpPr>
              <p:cNvPr id="62" name="五边形 48"/>
              <p:cNvSpPr/>
              <p:nvPr/>
            </p:nvSpPr>
            <p:spPr>
              <a:xfrm rot="2985558">
                <a:off x="4261996" y="2585435"/>
                <a:ext cx="1857375" cy="529112"/>
              </a:xfrm>
              <a:custGeom>
                <a:avLst/>
                <a:gdLst/>
                <a:ahLst/>
                <a:cxnLst/>
                <a:rect l="l" t="t" r="r" b="b"/>
                <a:pathLst>
                  <a:path w="2488227" h="576064">
                    <a:moveTo>
                      <a:pt x="0" y="0"/>
                    </a:moveTo>
                    <a:lnTo>
                      <a:pt x="2200195" y="0"/>
                    </a:lnTo>
                    <a:lnTo>
                      <a:pt x="2488227" y="288032"/>
                    </a:lnTo>
                    <a:lnTo>
                      <a:pt x="2200195" y="576064"/>
                    </a:lnTo>
                    <a:lnTo>
                      <a:pt x="332590" y="576064"/>
                    </a:lnTo>
                    <a:close/>
                  </a:path>
                </a:pathLst>
              </a:custGeom>
              <a:solidFill>
                <a:srgbClr val="CA6A28"/>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marL="342900" indent="-342900" algn="ctr">
                  <a:buFont typeface="Wingdings" panose="05000000000000000000" pitchFamily="2" charset="2"/>
                  <a:buChar char="ü"/>
                </a:pPr>
                <a:endParaRPr lang="zh-CN" altLang="en-US" sz="2000">
                  <a:solidFill>
                    <a:srgbClr val="381309"/>
                  </a:solidFill>
                  <a:cs typeface="+mn-ea"/>
                  <a:sym typeface="+mn-lt"/>
                </a:endParaRPr>
              </a:p>
            </p:txBody>
          </p:sp>
          <p:sp>
            <p:nvSpPr>
              <p:cNvPr id="63" name="TextBox 54"/>
              <p:cNvSpPr txBox="1"/>
              <p:nvPr/>
            </p:nvSpPr>
            <p:spPr>
              <a:xfrm rot="3000000">
                <a:off x="4288963" y="2599231"/>
                <a:ext cx="1728192" cy="374717"/>
              </a:xfrm>
              <a:prstGeom prst="rect">
                <a:avLst/>
              </a:prstGeom>
              <a:noFill/>
            </p:spPr>
            <p:txBody>
              <a:bodyPr wrap="square" rtlCol="0">
                <a:spAutoFit/>
              </a:bodyPr>
              <a:lstStyle/>
              <a:p>
                <a:pPr algn="ctr">
                  <a:lnSpc>
                    <a:spcPct val="150000"/>
                  </a:lnSpc>
                  <a:defRPr/>
                </a:pPr>
                <a:r>
                  <a:rPr lang="zh-CN" altLang="en-US" sz="2000" b="1" dirty="0">
                    <a:solidFill>
                      <a:schemeClr val="bg1"/>
                    </a:solidFill>
                    <a:latin typeface="微软雅黑" panose="020B0503020204020204" charset="-122"/>
                    <a:ea typeface="微软雅黑" panose="020B0503020204020204" charset="-122"/>
                    <a:cs typeface="+mn-ea"/>
                    <a:sym typeface="+mn-lt"/>
                  </a:rPr>
                  <a:t>评价</a:t>
                </a:r>
                <a:endParaRPr lang="zh-CN" altLang="en-US" sz="2000" b="1" dirty="0">
                  <a:solidFill>
                    <a:schemeClr val="bg1"/>
                  </a:solidFill>
                  <a:latin typeface="微软雅黑" panose="020B0503020204020204" charset="-122"/>
                  <a:ea typeface="微软雅黑" panose="020B0503020204020204" charset="-122"/>
                  <a:cs typeface="+mn-ea"/>
                  <a:sym typeface="+mn-lt"/>
                </a:endParaRPr>
              </a:p>
            </p:txBody>
          </p:sp>
        </p:grpSp>
        <p:sp>
          <p:nvSpPr>
            <p:cNvPr id="57" name="TextBox 35"/>
            <p:cNvSpPr txBox="1"/>
            <p:nvPr/>
          </p:nvSpPr>
          <p:spPr>
            <a:xfrm>
              <a:off x="11025" y="4450"/>
              <a:ext cx="6996" cy="787"/>
            </a:xfrm>
            <a:prstGeom prst="rect">
              <a:avLst/>
            </a:prstGeom>
            <a:noFill/>
          </p:spPr>
          <p:txBody>
            <a:bodyPr wrap="square" rtlCol="0">
              <a:spAutoFit/>
            </a:bodyPr>
            <a:lstStyle/>
            <a:p>
              <a:pPr marL="342900" indent="-342900" algn="r">
                <a:lnSpc>
                  <a:spcPct val="150000"/>
                </a:lnSpc>
                <a:buFont typeface="Wingdings" panose="05000000000000000000" pitchFamily="2" charset="2"/>
                <a:buChar char="ü"/>
                <a:defRPr/>
              </a:pPr>
              <a:r>
                <a:rPr lang="zh-CN" altLang="en-US" sz="2000" dirty="0">
                  <a:solidFill>
                    <a:srgbClr val="371209"/>
                  </a:solidFill>
                  <a:latin typeface="+mn-ea"/>
                </a:rPr>
                <a:t>问卷内容：</a:t>
              </a:r>
              <a:r>
                <a:rPr lang="en-US" altLang="zh-CN" sz="2000" dirty="0">
                  <a:solidFill>
                    <a:srgbClr val="371209"/>
                  </a:solidFill>
                  <a:latin typeface="+mn-ea"/>
                </a:rPr>
                <a:t>13</a:t>
              </a:r>
              <a:r>
                <a:rPr lang="zh-CN" altLang="zh-CN" sz="2000" dirty="0">
                  <a:solidFill>
                    <a:srgbClr val="371209"/>
                  </a:solidFill>
                  <a:latin typeface="+mn-ea"/>
                </a:rPr>
                <a:t>大题，</a:t>
              </a:r>
              <a:r>
                <a:rPr lang="en-US" altLang="zh-CN" sz="2000" dirty="0">
                  <a:solidFill>
                    <a:srgbClr val="371209"/>
                  </a:solidFill>
                  <a:latin typeface="+mn-ea"/>
                </a:rPr>
                <a:t>24</a:t>
              </a:r>
              <a:r>
                <a:rPr lang="zh-CN" altLang="zh-CN" sz="2000" dirty="0">
                  <a:solidFill>
                    <a:srgbClr val="371209"/>
                  </a:solidFill>
                  <a:latin typeface="+mn-ea"/>
                </a:rPr>
                <a:t>个小题。</a:t>
              </a:r>
              <a:endParaRPr lang="zh-CN" altLang="en-US" sz="2000" dirty="0">
                <a:solidFill>
                  <a:srgbClr val="381309"/>
                </a:solidFill>
                <a:latin typeface="微软雅黑" panose="020B0503020204020204" charset="-122"/>
                <a:ea typeface="微软雅黑" panose="020B0503020204020204" charset="-122"/>
                <a:cs typeface="+mn-ea"/>
                <a:sym typeface="+mn-lt"/>
              </a:endParaRPr>
            </a:p>
          </p:txBody>
        </p:sp>
        <p:sp>
          <p:nvSpPr>
            <p:cNvPr id="58" name="TextBox 35"/>
            <p:cNvSpPr txBox="1"/>
            <p:nvPr/>
          </p:nvSpPr>
          <p:spPr>
            <a:xfrm>
              <a:off x="1832" y="4400"/>
              <a:ext cx="6277" cy="628"/>
            </a:xfrm>
            <a:prstGeom prst="rect">
              <a:avLst/>
            </a:prstGeom>
            <a:noFill/>
          </p:spPr>
          <p:txBody>
            <a:bodyPr wrap="square" rtlCol="0">
              <a:spAutoFit/>
            </a:bodyPr>
            <a:lstStyle/>
            <a:p>
              <a:pPr marL="342900" indent="-342900" algn="ctr">
                <a:buFont typeface="Wingdings" panose="05000000000000000000" pitchFamily="2" charset="2"/>
                <a:buChar char="ü"/>
              </a:pPr>
              <a:r>
                <a:rPr lang="zh-CN" altLang="en-US" sz="2000" dirty="0">
                  <a:solidFill>
                    <a:srgbClr val="371209"/>
                  </a:solidFill>
                  <a:latin typeface="+mn-ea"/>
                </a:rPr>
                <a:t>全体样本：</a:t>
              </a:r>
              <a:r>
                <a:rPr lang="en-US" altLang="zh-CN" sz="2000" dirty="0">
                  <a:solidFill>
                    <a:srgbClr val="371209"/>
                  </a:solidFill>
                  <a:latin typeface="+mn-ea"/>
                </a:rPr>
                <a:t>376892</a:t>
              </a:r>
              <a:r>
                <a:rPr lang="zh-CN" altLang="en-US" sz="2000" dirty="0">
                  <a:solidFill>
                    <a:srgbClr val="371209"/>
                  </a:solidFill>
                  <a:latin typeface="+mn-ea"/>
                </a:rPr>
                <a:t>份</a:t>
              </a:r>
              <a:endParaRPr lang="zh-CN" altLang="en-US" sz="2000" dirty="0">
                <a:solidFill>
                  <a:srgbClr val="371209"/>
                </a:solidFill>
                <a:latin typeface="+mn-ea"/>
              </a:endParaRPr>
            </a:p>
          </p:txBody>
        </p:sp>
        <p:sp>
          <p:nvSpPr>
            <p:cNvPr id="61" name="TextBox 35"/>
            <p:cNvSpPr txBox="1"/>
            <p:nvPr/>
          </p:nvSpPr>
          <p:spPr>
            <a:xfrm>
              <a:off x="4553" y="8575"/>
              <a:ext cx="8870" cy="2325"/>
            </a:xfrm>
            <a:prstGeom prst="rect">
              <a:avLst/>
            </a:prstGeom>
            <a:noFill/>
          </p:spPr>
          <p:txBody>
            <a:bodyPr wrap="square" rtlCol="0">
              <a:spAutoFit/>
            </a:bodyPr>
            <a:lstStyle/>
            <a:p>
              <a:pPr marL="342900" indent="-342900" algn="r">
                <a:lnSpc>
                  <a:spcPct val="150000"/>
                </a:lnSpc>
                <a:buFont typeface="Wingdings" panose="05000000000000000000" pitchFamily="2" charset="2"/>
                <a:buChar char="ü"/>
                <a:defRPr/>
              </a:pPr>
              <a:r>
                <a:rPr lang="zh-CN" altLang="en-US" sz="2000" dirty="0">
                  <a:solidFill>
                    <a:srgbClr val="371209"/>
                  </a:solidFill>
                  <a:latin typeface="微软雅黑" panose="020B0503020204020204" charset="-122"/>
                  <a:ea typeface="微软雅黑" panose="020B0503020204020204" charset="-122"/>
                  <a:sym typeface="+mn-ea"/>
                </a:rPr>
                <a:t>样本特征：年龄；性别；地区；职业</a:t>
              </a:r>
              <a:endParaRPr lang="zh-CN" altLang="en-US" sz="2000" dirty="0">
                <a:solidFill>
                  <a:srgbClr val="371209"/>
                </a:solidFill>
                <a:latin typeface="微软雅黑" panose="020B0503020204020204" charset="-122"/>
                <a:ea typeface="微软雅黑" panose="020B0503020204020204" charset="-122"/>
              </a:endParaRPr>
            </a:p>
            <a:p>
              <a:pPr marL="342900" indent="-342900" algn="r">
                <a:lnSpc>
                  <a:spcPct val="150000"/>
                </a:lnSpc>
                <a:buFont typeface="Wingdings" panose="05000000000000000000" pitchFamily="2" charset="2"/>
                <a:buChar char="ü"/>
                <a:defRPr/>
              </a:pPr>
              <a:endParaRPr lang="zh-CN" altLang="en-US" sz="2000" dirty="0">
                <a:solidFill>
                  <a:srgbClr val="371209"/>
                </a:solidFill>
                <a:latin typeface="+mn-ea"/>
              </a:endParaRPr>
            </a:p>
            <a:p>
              <a:pPr marL="342900" indent="-342900" algn="r">
                <a:lnSpc>
                  <a:spcPct val="150000"/>
                </a:lnSpc>
                <a:buFont typeface="Wingdings" panose="05000000000000000000" pitchFamily="2" charset="2"/>
                <a:buChar char="ü"/>
                <a:defRPr/>
              </a:pPr>
              <a:endParaRPr lang="zh-CN" altLang="en-US" sz="2000" dirty="0">
                <a:solidFill>
                  <a:srgbClr val="381309"/>
                </a:solidFill>
                <a:latin typeface="微软雅黑" panose="020B0503020204020204" charset="-122"/>
                <a:ea typeface="微软雅黑" panose="020B0503020204020204" charset="-122"/>
                <a:cs typeface="微软雅黑" panose="020B0503020204020204" charset="-122"/>
                <a:sym typeface="+mn-lt"/>
              </a:endParaRPr>
            </a:p>
          </p:txBody>
        </p:sp>
      </p:grpSp>
      <p:grpSp>
        <p:nvGrpSpPr>
          <p:cNvPr id="66" name="组合 65"/>
          <p:cNvGrpSpPr/>
          <p:nvPr/>
        </p:nvGrpSpPr>
        <p:grpSpPr>
          <a:xfrm>
            <a:off x="3649980" y="908924"/>
            <a:ext cx="4892040" cy="584835"/>
            <a:chOff x="6474" y="574"/>
            <a:chExt cx="7704" cy="921"/>
          </a:xfrm>
        </p:grpSpPr>
        <p:sp>
          <p:nvSpPr>
            <p:cNvPr id="67" name="矩形 66"/>
            <p:cNvSpPr/>
            <p:nvPr/>
          </p:nvSpPr>
          <p:spPr>
            <a:xfrm>
              <a:off x="8060" y="574"/>
              <a:ext cx="4532" cy="921"/>
            </a:xfrm>
            <a:prstGeom prst="rect">
              <a:avLst/>
            </a:prstGeom>
          </p:spPr>
          <p:txBody>
            <a:bodyPr wrap="none">
              <a:spAutoFit/>
            </a:bodyPr>
            <a:lstStyle/>
            <a:p>
              <a:pPr algn="ctr"/>
              <a:r>
                <a:rPr lang="zh-CN" altLang="en-US" sz="3200" spc="300" dirty="0">
                  <a:solidFill>
                    <a:srgbClr val="381309"/>
                  </a:solidFill>
                  <a:latin typeface="Century Gothic" panose="020B0502020202020204" pitchFamily="34" charset="0"/>
                  <a:ea typeface="微软雅黑" panose="020B0503020204020204" charset="-122"/>
                  <a:sym typeface="Century Gothic" panose="020B0502020202020204" pitchFamily="34" charset="0"/>
                </a:rPr>
                <a:t>调查数据采集</a:t>
              </a:r>
              <a:endParaRPr lang="zh-CN" altLang="en-US" sz="3200" spc="300" dirty="0">
                <a:solidFill>
                  <a:srgbClr val="381309"/>
                </a:solidFill>
                <a:latin typeface="Century Gothic" panose="020B0502020202020204" pitchFamily="34" charset="0"/>
                <a:ea typeface="微软雅黑" panose="020B0503020204020204" charset="-122"/>
                <a:sym typeface="Century Gothic" panose="020B0502020202020204" pitchFamily="34" charset="0"/>
              </a:endParaRPr>
            </a:p>
          </p:txBody>
        </p:sp>
        <p:grpSp>
          <p:nvGrpSpPr>
            <p:cNvPr id="68" name="组合 67"/>
            <p:cNvGrpSpPr/>
            <p:nvPr/>
          </p:nvGrpSpPr>
          <p:grpSpPr>
            <a:xfrm>
              <a:off x="6474" y="882"/>
              <a:ext cx="800" cy="417"/>
              <a:chOff x="6947" y="1121"/>
              <a:chExt cx="800" cy="417"/>
            </a:xfrm>
          </p:grpSpPr>
          <p:sp>
            <p:nvSpPr>
              <p:cNvPr id="72" name="燕尾形 71"/>
              <p:cNvSpPr/>
              <p:nvPr/>
            </p:nvSpPr>
            <p:spPr>
              <a:xfrm>
                <a:off x="7361" y="1121"/>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燕尾形 72"/>
              <p:cNvSpPr/>
              <p:nvPr/>
            </p:nvSpPr>
            <p:spPr>
              <a:xfrm>
                <a:off x="6947" y="1130"/>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9" name="组合 68"/>
            <p:cNvGrpSpPr/>
            <p:nvPr/>
          </p:nvGrpSpPr>
          <p:grpSpPr>
            <a:xfrm flipH="1">
              <a:off x="13378" y="873"/>
              <a:ext cx="800" cy="417"/>
              <a:chOff x="6947" y="1121"/>
              <a:chExt cx="800" cy="417"/>
            </a:xfrm>
          </p:grpSpPr>
          <p:sp>
            <p:nvSpPr>
              <p:cNvPr id="70" name="燕尾形 69"/>
              <p:cNvSpPr/>
              <p:nvPr/>
            </p:nvSpPr>
            <p:spPr>
              <a:xfrm>
                <a:off x="7361" y="1121"/>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燕尾形 70"/>
              <p:cNvSpPr/>
              <p:nvPr/>
            </p:nvSpPr>
            <p:spPr>
              <a:xfrm>
                <a:off x="6947" y="1130"/>
                <a:ext cx="386" cy="409"/>
              </a:xfrm>
              <a:prstGeom prst="chevron">
                <a:avLst/>
              </a:prstGeom>
              <a:solidFill>
                <a:srgbClr val="381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6"/>
    </p:custData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tags/tag1.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4.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rotWithShape="1">
          <a:blip xmlns:r="http://schemas.openxmlformats.org/officeDocument/2006/relationships" r:embed="rId1"/>
          <a:stretch>
            <a:fillRect/>
          </a:stretch>
        </a:blipFill>
        <a:ln>
          <a:noFill/>
        </a:ln>
      </a:spPr>
      <a:bodyPr rtlCol="0" anchor="ctr"/>
      <a:lstStyle>
        <a:defPPr algn="ctr">
          <a:defRPr lang="zh-CN" altLang="en-US"/>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单色-黑白">
      <a:dk1>
        <a:srgbClr val="000000"/>
      </a:dk1>
      <a:lt1>
        <a:srgbClr val="FFFFFF"/>
      </a:lt1>
      <a:dk2>
        <a:srgbClr val="778495"/>
      </a:dk2>
      <a:lt2>
        <a:srgbClr val="F0F0F0"/>
      </a:lt2>
      <a:accent1>
        <a:srgbClr val="4D4D4D"/>
      </a:accent1>
      <a:accent2>
        <a:srgbClr val="5F5F5F"/>
      </a:accent2>
      <a:accent3>
        <a:srgbClr val="808080"/>
      </a:accent3>
      <a:accent4>
        <a:srgbClr val="969696"/>
      </a:accent4>
      <a:accent5>
        <a:srgbClr val="B2B2B2"/>
      </a:accent5>
      <a:accent6>
        <a:srgbClr val="C6C6C6"/>
      </a:accent6>
      <a:hlink>
        <a:srgbClr val="4D4D4D"/>
      </a:hlink>
      <a:folHlink>
        <a:srgbClr val="BFBFBF"/>
      </a:folHlink>
    </a:clrScheme>
    <a:fontScheme name="思源黑体">
      <a:majorFont>
        <a:latin typeface="思源黑体 CN Heavy"/>
        <a:ea typeface="思源黑体 CN Normal"/>
        <a:cs typeface=""/>
      </a:majorFont>
      <a:minorFont>
        <a:latin typeface="思源黑体 CN Light"/>
        <a:ea typeface="思源黑体 CN Regular"/>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ot="0" spcFirstLastPara="0" vertOverflow="overflow" horzOverflow="overflow" vert="horz" wrap="square" lIns="91440" tIns="45720" rIns="91440" bIns="45720" numCol="1" spcCol="0" rtlCol="0" fromWordArt="0" anchor="ctr" anchorCtr="0" forceAA="0" compatLnSpc="1">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2881</Words>
  <Application>WPS 演示</Application>
  <PresentationFormat>宽屏</PresentationFormat>
  <Paragraphs>422</Paragraphs>
  <Slides>32</Slides>
  <Notes>15</Notes>
  <HiddenSlides>0</HiddenSlides>
  <MMClips>0</MMClips>
  <ScaleCrop>false</ScaleCrop>
  <HeadingPairs>
    <vt:vector size="6" baseType="variant">
      <vt:variant>
        <vt:lpstr>已用的字体</vt:lpstr>
      </vt:variant>
      <vt:variant>
        <vt:i4>20</vt:i4>
      </vt:variant>
      <vt:variant>
        <vt:lpstr>主题</vt:lpstr>
      </vt:variant>
      <vt:variant>
        <vt:i4>2</vt:i4>
      </vt:variant>
      <vt:variant>
        <vt:lpstr>幻灯片标题</vt:lpstr>
      </vt:variant>
      <vt:variant>
        <vt:i4>32</vt:i4>
      </vt:variant>
    </vt:vector>
  </HeadingPairs>
  <TitlesOfParts>
    <vt:vector size="54" baseType="lpstr">
      <vt:lpstr>Arial</vt:lpstr>
      <vt:lpstr>宋体</vt:lpstr>
      <vt:lpstr>Wingdings</vt:lpstr>
      <vt:lpstr>思源黑体 CN Bold</vt:lpstr>
      <vt:lpstr>黑体</vt:lpstr>
      <vt:lpstr>字魂95号-手刻宋</vt:lpstr>
      <vt:lpstr>仿宋</vt:lpstr>
      <vt:lpstr>腾祥金砖黑简</vt:lpstr>
      <vt:lpstr>Century Gothic</vt:lpstr>
      <vt:lpstr>微软雅黑</vt:lpstr>
      <vt:lpstr>Impact</vt:lpstr>
      <vt:lpstr>Wingdings</vt:lpstr>
      <vt:lpstr>思源黑体 Light</vt:lpstr>
      <vt:lpstr>Franklin Gothic Medium</vt:lpstr>
      <vt:lpstr>Arial Unicode MS</vt:lpstr>
      <vt:lpstr>Calibri</vt:lpstr>
      <vt:lpstr>FZSongKeBenXiuKaiS-R-GB</vt:lpstr>
      <vt:lpstr>FZYaSongS-B-GB</vt:lpstr>
      <vt:lpstr>思源黑体 CN Light</vt:lpstr>
      <vt:lpstr>思源黑体 CN Regular</vt:lpstr>
      <vt:lpstr>Office 主题</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珍珠</cp:lastModifiedBy>
  <cp:revision>361</cp:revision>
  <dcterms:created xsi:type="dcterms:W3CDTF">2022-03-23T12:18:00Z</dcterms:created>
  <dcterms:modified xsi:type="dcterms:W3CDTF">2022-03-28T02:44:36Z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2052-11.1.0.11365</vt:lpwstr>
  </property>
  <property fmtid="{D5CDD505-2E9C-101B-9397-08002B2CF9AE}" pid="3" name="KSOTemplateUUID">
    <vt:lpwstr>v1.0_mb_2wrnQgHhFRI9PWKpNmvPsw==</vt:lpwstr>
  </property>
  <property fmtid="{D5CDD505-2E9C-101B-9397-08002B2CF9AE}" pid="4" name="ICV">
    <vt:lpwstr>359DA4FAD7A6492C9E5BF796AEF50036</vt:lpwstr>
  </property>
</Properties>
</file>